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Open Sauce" panose="020B0604020202020204" charset="0"/>
      <p:regular r:id="rId23"/>
    </p:embeddedFont>
    <p:embeddedFont>
      <p:font typeface="Open Sauce Bold" panose="020B0604020202020204" charset="0"/>
      <p:regular r:id="rId24"/>
    </p:embeddedFont>
    <p:embeddedFont>
      <p:font typeface="Open Sauce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234301" y="-579580"/>
            <a:ext cx="4526002" cy="11446160"/>
          </a:xfrm>
          <a:custGeom>
            <a:avLst/>
            <a:gdLst/>
            <a:ahLst/>
            <a:cxnLst/>
            <a:rect l="l" t="t" r="r" b="b"/>
            <a:pathLst>
              <a:path w="4526002" h="11446160">
                <a:moveTo>
                  <a:pt x="0" y="0"/>
                </a:moveTo>
                <a:lnTo>
                  <a:pt x="4526002" y="0"/>
                </a:lnTo>
                <a:lnTo>
                  <a:pt x="4526002" y="11446160"/>
                </a:lnTo>
                <a:lnTo>
                  <a:pt x="0" y="11446160"/>
                </a:lnTo>
                <a:lnTo>
                  <a:pt x="0" y="0"/>
                </a:lnTo>
                <a:close/>
              </a:path>
            </a:pathLst>
          </a:custGeom>
          <a:blipFill>
            <a:blip r:embed="rId2">
              <a:alphaModFix amt="70000"/>
            </a:blip>
            <a:stretch>
              <a:fillRect/>
            </a:stretch>
          </a:blipFill>
        </p:spPr>
      </p:sp>
      <p:sp>
        <p:nvSpPr>
          <p:cNvPr id="3" name="Freeform 3"/>
          <p:cNvSpPr/>
          <p:nvPr/>
        </p:nvSpPr>
        <p:spPr>
          <a:xfrm>
            <a:off x="14572390" y="2010399"/>
            <a:ext cx="2954030" cy="7470677"/>
          </a:xfrm>
          <a:custGeom>
            <a:avLst/>
            <a:gdLst/>
            <a:ahLst/>
            <a:cxnLst/>
            <a:rect l="l" t="t" r="r" b="b"/>
            <a:pathLst>
              <a:path w="2954030" h="7470677">
                <a:moveTo>
                  <a:pt x="0" y="0"/>
                </a:moveTo>
                <a:lnTo>
                  <a:pt x="2954030" y="0"/>
                </a:lnTo>
                <a:lnTo>
                  <a:pt x="2954030" y="7470677"/>
                </a:lnTo>
                <a:lnTo>
                  <a:pt x="0" y="7470677"/>
                </a:lnTo>
                <a:lnTo>
                  <a:pt x="0" y="0"/>
                </a:lnTo>
                <a:close/>
              </a:path>
            </a:pathLst>
          </a:custGeom>
          <a:blipFill>
            <a:blip r:embed="rId2">
              <a:alphaModFix amt="70000"/>
            </a:blip>
            <a:stretch>
              <a:fillRect/>
            </a:stretch>
          </a:blipFill>
        </p:spPr>
      </p:sp>
      <p:sp>
        <p:nvSpPr>
          <p:cNvPr id="4" name="AutoShape 4"/>
          <p:cNvSpPr/>
          <p:nvPr/>
        </p:nvSpPr>
        <p:spPr>
          <a:xfrm>
            <a:off x="0" y="0"/>
            <a:ext cx="1918478" cy="10287000"/>
          </a:xfrm>
          <a:prstGeom prst="rect">
            <a:avLst/>
          </a:prstGeom>
          <a:solidFill>
            <a:srgbClr val="FFFFFF"/>
          </a:solidFill>
        </p:spPr>
      </p:sp>
      <p:sp>
        <p:nvSpPr>
          <p:cNvPr id="5" name="Freeform 5"/>
          <p:cNvSpPr/>
          <p:nvPr/>
        </p:nvSpPr>
        <p:spPr>
          <a:xfrm>
            <a:off x="129119" y="3280905"/>
            <a:ext cx="1576289" cy="1644962"/>
          </a:xfrm>
          <a:custGeom>
            <a:avLst/>
            <a:gdLst/>
            <a:ahLst/>
            <a:cxnLst/>
            <a:rect l="l" t="t" r="r" b="b"/>
            <a:pathLst>
              <a:path w="1576289" h="1644962">
                <a:moveTo>
                  <a:pt x="0" y="0"/>
                </a:moveTo>
                <a:lnTo>
                  <a:pt x="1576289" y="0"/>
                </a:lnTo>
                <a:lnTo>
                  <a:pt x="1576289" y="1644962"/>
                </a:lnTo>
                <a:lnTo>
                  <a:pt x="0" y="1644962"/>
                </a:lnTo>
                <a:lnTo>
                  <a:pt x="0" y="0"/>
                </a:lnTo>
                <a:close/>
              </a:path>
            </a:pathLst>
          </a:custGeom>
          <a:blipFill>
            <a:blip r:embed="rId3"/>
            <a:stretch>
              <a:fillRect l="-2243" r="-2243"/>
            </a:stretch>
          </a:blipFill>
        </p:spPr>
      </p:sp>
      <p:sp>
        <p:nvSpPr>
          <p:cNvPr id="6" name="AutoShape 6"/>
          <p:cNvSpPr/>
          <p:nvPr/>
        </p:nvSpPr>
        <p:spPr>
          <a:xfrm>
            <a:off x="662551" y="760705"/>
            <a:ext cx="547526" cy="0"/>
          </a:xfrm>
          <a:prstGeom prst="line">
            <a:avLst/>
          </a:prstGeom>
          <a:ln w="38100" cap="rnd">
            <a:solidFill>
              <a:srgbClr val="474747"/>
            </a:solidFill>
            <a:prstDash val="solid"/>
            <a:headEnd type="none" w="sm" len="sm"/>
            <a:tailEnd type="none" w="sm" len="sm"/>
          </a:ln>
        </p:spPr>
      </p:sp>
      <p:sp>
        <p:nvSpPr>
          <p:cNvPr id="7" name="AutoShape 7"/>
          <p:cNvSpPr/>
          <p:nvPr/>
        </p:nvSpPr>
        <p:spPr>
          <a:xfrm>
            <a:off x="662551" y="944854"/>
            <a:ext cx="547526" cy="0"/>
          </a:xfrm>
          <a:prstGeom prst="line">
            <a:avLst/>
          </a:prstGeom>
          <a:ln w="38100" cap="rnd">
            <a:solidFill>
              <a:srgbClr val="474747"/>
            </a:solidFill>
            <a:prstDash val="solid"/>
            <a:headEnd type="none" w="sm" len="sm"/>
            <a:tailEnd type="none" w="sm" len="sm"/>
          </a:ln>
        </p:spPr>
      </p:sp>
      <p:sp>
        <p:nvSpPr>
          <p:cNvPr id="8" name="AutoShape 8"/>
          <p:cNvSpPr/>
          <p:nvPr/>
        </p:nvSpPr>
        <p:spPr>
          <a:xfrm>
            <a:off x="662551" y="1129003"/>
            <a:ext cx="547526" cy="0"/>
          </a:xfrm>
          <a:prstGeom prst="line">
            <a:avLst/>
          </a:prstGeom>
          <a:ln w="38100" cap="rnd">
            <a:solidFill>
              <a:srgbClr val="474747"/>
            </a:solidFill>
            <a:prstDash val="solid"/>
            <a:headEnd type="none" w="sm" len="sm"/>
            <a:tailEnd type="none" w="sm" len="sm"/>
          </a:ln>
        </p:spPr>
      </p:sp>
      <p:sp>
        <p:nvSpPr>
          <p:cNvPr id="9" name="Freeform 9"/>
          <p:cNvSpPr/>
          <p:nvPr/>
        </p:nvSpPr>
        <p:spPr>
          <a:xfrm>
            <a:off x="629209" y="3831937"/>
            <a:ext cx="660060" cy="542899"/>
          </a:xfrm>
          <a:custGeom>
            <a:avLst/>
            <a:gdLst/>
            <a:ahLst/>
            <a:cxnLst/>
            <a:rect l="l" t="t" r="r" b="b"/>
            <a:pathLst>
              <a:path w="660060" h="542899">
                <a:moveTo>
                  <a:pt x="0" y="0"/>
                </a:moveTo>
                <a:lnTo>
                  <a:pt x="660060" y="0"/>
                </a:lnTo>
                <a:lnTo>
                  <a:pt x="660060" y="542899"/>
                </a:lnTo>
                <a:lnTo>
                  <a:pt x="0" y="542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12574" y="2158112"/>
            <a:ext cx="647479" cy="615105"/>
          </a:xfrm>
          <a:custGeom>
            <a:avLst/>
            <a:gdLst/>
            <a:ahLst/>
            <a:cxnLst/>
            <a:rect l="l" t="t" r="r" b="b"/>
            <a:pathLst>
              <a:path w="647479" h="615105">
                <a:moveTo>
                  <a:pt x="0" y="0"/>
                </a:moveTo>
                <a:lnTo>
                  <a:pt x="647479" y="0"/>
                </a:lnTo>
                <a:lnTo>
                  <a:pt x="647479" y="615106"/>
                </a:lnTo>
                <a:lnTo>
                  <a:pt x="0" y="6151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639626" y="5433555"/>
            <a:ext cx="593376" cy="732563"/>
          </a:xfrm>
          <a:custGeom>
            <a:avLst/>
            <a:gdLst/>
            <a:ahLst/>
            <a:cxnLst/>
            <a:rect l="l" t="t" r="r" b="b"/>
            <a:pathLst>
              <a:path w="593376" h="732563">
                <a:moveTo>
                  <a:pt x="0" y="0"/>
                </a:moveTo>
                <a:lnTo>
                  <a:pt x="593376" y="0"/>
                </a:lnTo>
                <a:lnTo>
                  <a:pt x="593376" y="732563"/>
                </a:lnTo>
                <a:lnTo>
                  <a:pt x="0" y="7325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612574" y="7224837"/>
            <a:ext cx="647479" cy="577875"/>
          </a:xfrm>
          <a:custGeom>
            <a:avLst/>
            <a:gdLst/>
            <a:ahLst/>
            <a:cxnLst/>
            <a:rect l="l" t="t" r="r" b="b"/>
            <a:pathLst>
              <a:path w="647479" h="577875">
                <a:moveTo>
                  <a:pt x="0" y="0"/>
                </a:moveTo>
                <a:lnTo>
                  <a:pt x="647479" y="0"/>
                </a:lnTo>
                <a:lnTo>
                  <a:pt x="647479" y="577876"/>
                </a:lnTo>
                <a:lnTo>
                  <a:pt x="0" y="5778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3" name="Group 13"/>
          <p:cNvGrpSpPr/>
          <p:nvPr/>
        </p:nvGrpSpPr>
        <p:grpSpPr>
          <a:xfrm>
            <a:off x="3869487" y="2010399"/>
            <a:ext cx="12511872" cy="7470677"/>
            <a:chOff x="0" y="0"/>
            <a:chExt cx="4232411" cy="2527118"/>
          </a:xfrm>
        </p:grpSpPr>
        <p:sp>
          <p:nvSpPr>
            <p:cNvPr id="14" name="Freeform 14"/>
            <p:cNvSpPr/>
            <p:nvPr/>
          </p:nvSpPr>
          <p:spPr>
            <a:xfrm>
              <a:off x="0" y="0"/>
              <a:ext cx="4232411" cy="2527118"/>
            </a:xfrm>
            <a:custGeom>
              <a:avLst/>
              <a:gdLst/>
              <a:ahLst/>
              <a:cxnLst/>
              <a:rect l="l" t="t" r="r" b="b"/>
              <a:pathLst>
                <a:path w="4232411" h="2527118">
                  <a:moveTo>
                    <a:pt x="4107951" y="2527118"/>
                  </a:moveTo>
                  <a:lnTo>
                    <a:pt x="124460" y="2527118"/>
                  </a:lnTo>
                  <a:cubicBezTo>
                    <a:pt x="55880" y="2527118"/>
                    <a:pt x="0" y="2471238"/>
                    <a:pt x="0" y="2402658"/>
                  </a:cubicBezTo>
                  <a:lnTo>
                    <a:pt x="0" y="124460"/>
                  </a:lnTo>
                  <a:cubicBezTo>
                    <a:pt x="0" y="55880"/>
                    <a:pt x="55880" y="0"/>
                    <a:pt x="124460" y="0"/>
                  </a:cubicBezTo>
                  <a:lnTo>
                    <a:pt x="4107951" y="0"/>
                  </a:lnTo>
                  <a:cubicBezTo>
                    <a:pt x="4176531" y="0"/>
                    <a:pt x="4232411" y="55880"/>
                    <a:pt x="4232411" y="124460"/>
                  </a:cubicBezTo>
                  <a:lnTo>
                    <a:pt x="4232411" y="2402658"/>
                  </a:lnTo>
                  <a:cubicBezTo>
                    <a:pt x="4232411" y="2471238"/>
                    <a:pt x="4176531" y="2527118"/>
                    <a:pt x="4107951" y="2527118"/>
                  </a:cubicBezTo>
                  <a:close/>
                </a:path>
              </a:pathLst>
            </a:custGeom>
            <a:solidFill>
              <a:srgbClr val="FFFFFF"/>
            </a:solidFill>
          </p:spPr>
        </p:sp>
      </p:grpSp>
      <p:grpSp>
        <p:nvGrpSpPr>
          <p:cNvPr id="15" name="Group 15"/>
          <p:cNvGrpSpPr/>
          <p:nvPr/>
        </p:nvGrpSpPr>
        <p:grpSpPr>
          <a:xfrm>
            <a:off x="7059637" y="7893292"/>
            <a:ext cx="6131572" cy="1128825"/>
            <a:chOff x="0" y="0"/>
            <a:chExt cx="10395899" cy="1913890"/>
          </a:xfrm>
        </p:grpSpPr>
        <p:sp>
          <p:nvSpPr>
            <p:cNvPr id="16" name="Freeform 16"/>
            <p:cNvSpPr/>
            <p:nvPr/>
          </p:nvSpPr>
          <p:spPr>
            <a:xfrm>
              <a:off x="0" y="0"/>
              <a:ext cx="10395900" cy="1913890"/>
            </a:xfrm>
            <a:custGeom>
              <a:avLst/>
              <a:gdLst/>
              <a:ahLst/>
              <a:cxnLst/>
              <a:rect l="l" t="t" r="r" b="b"/>
              <a:pathLst>
                <a:path w="10395900" h="1913890">
                  <a:moveTo>
                    <a:pt x="10395900" y="956945"/>
                  </a:moveTo>
                  <a:cubicBezTo>
                    <a:pt x="10395900" y="1485392"/>
                    <a:pt x="9967528" y="1913890"/>
                    <a:pt x="9438954" y="1913890"/>
                  </a:cubicBezTo>
                  <a:lnTo>
                    <a:pt x="956945" y="1913890"/>
                  </a:lnTo>
                  <a:cubicBezTo>
                    <a:pt x="428371" y="1913890"/>
                    <a:pt x="0" y="1485392"/>
                    <a:pt x="0" y="956945"/>
                  </a:cubicBezTo>
                  <a:cubicBezTo>
                    <a:pt x="0" y="428371"/>
                    <a:pt x="428371" y="0"/>
                    <a:pt x="956945" y="0"/>
                  </a:cubicBezTo>
                  <a:lnTo>
                    <a:pt x="9438954" y="0"/>
                  </a:lnTo>
                  <a:cubicBezTo>
                    <a:pt x="9967402" y="0"/>
                    <a:pt x="10395900" y="428371"/>
                    <a:pt x="10395900" y="956945"/>
                  </a:cubicBezTo>
                  <a:close/>
                </a:path>
              </a:pathLst>
            </a:custGeom>
            <a:solidFill>
              <a:srgbClr val="3777E4"/>
            </a:solidFill>
          </p:spPr>
        </p:sp>
      </p:grpSp>
      <p:sp>
        <p:nvSpPr>
          <p:cNvPr id="17" name="Freeform 17"/>
          <p:cNvSpPr/>
          <p:nvPr/>
        </p:nvSpPr>
        <p:spPr>
          <a:xfrm>
            <a:off x="15956023" y="572073"/>
            <a:ext cx="377264" cy="377264"/>
          </a:xfrm>
          <a:custGeom>
            <a:avLst/>
            <a:gdLst/>
            <a:ahLst/>
            <a:cxnLst/>
            <a:rect l="l" t="t" r="r" b="b"/>
            <a:pathLst>
              <a:path w="377264" h="377264">
                <a:moveTo>
                  <a:pt x="0" y="0"/>
                </a:moveTo>
                <a:lnTo>
                  <a:pt x="377264" y="0"/>
                </a:lnTo>
                <a:lnTo>
                  <a:pt x="377264" y="377264"/>
                </a:lnTo>
                <a:lnTo>
                  <a:pt x="0" y="3772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1028700" y="4103386"/>
            <a:ext cx="834196" cy="1112262"/>
          </a:xfrm>
          <a:custGeom>
            <a:avLst/>
            <a:gdLst/>
            <a:ahLst/>
            <a:cxnLst/>
            <a:rect l="l" t="t" r="r" b="b"/>
            <a:pathLst>
              <a:path w="834196" h="1112262">
                <a:moveTo>
                  <a:pt x="0" y="0"/>
                </a:moveTo>
                <a:lnTo>
                  <a:pt x="834196" y="0"/>
                </a:lnTo>
                <a:lnTo>
                  <a:pt x="834196" y="1112262"/>
                </a:lnTo>
                <a:lnTo>
                  <a:pt x="0" y="11122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TextBox 19"/>
          <p:cNvSpPr txBox="1"/>
          <p:nvPr/>
        </p:nvSpPr>
        <p:spPr>
          <a:xfrm>
            <a:off x="4602886" y="3041449"/>
            <a:ext cx="11212720" cy="4036695"/>
          </a:xfrm>
          <a:prstGeom prst="rect">
            <a:avLst/>
          </a:prstGeom>
        </p:spPr>
        <p:txBody>
          <a:bodyPr lIns="0" tIns="0" rIns="0" bIns="0" rtlCol="0" anchor="t">
            <a:spAutoFit/>
          </a:bodyPr>
          <a:lstStyle/>
          <a:p>
            <a:pPr algn="ctr">
              <a:lnSpc>
                <a:spcPts val="10560"/>
              </a:lnSpc>
            </a:pPr>
            <a:r>
              <a:rPr lang="en-US" sz="9600">
                <a:solidFill>
                  <a:srgbClr val="474747"/>
                </a:solidFill>
                <a:latin typeface="Open Sauce Semi-Bold"/>
              </a:rPr>
              <a:t>Progres</a:t>
            </a:r>
          </a:p>
          <a:p>
            <a:pPr algn="ctr">
              <a:lnSpc>
                <a:spcPts val="10560"/>
              </a:lnSpc>
            </a:pPr>
            <a:r>
              <a:rPr lang="en-US" sz="9600">
                <a:solidFill>
                  <a:srgbClr val="474747"/>
                </a:solidFill>
                <a:latin typeface="Open Sauce Semi-Bold"/>
              </a:rPr>
              <a:t>Project Web Service</a:t>
            </a:r>
          </a:p>
        </p:txBody>
      </p:sp>
      <p:sp>
        <p:nvSpPr>
          <p:cNvPr id="20" name="TextBox 20"/>
          <p:cNvSpPr txBox="1"/>
          <p:nvPr/>
        </p:nvSpPr>
        <p:spPr>
          <a:xfrm>
            <a:off x="2947763" y="619417"/>
            <a:ext cx="4619792" cy="330200"/>
          </a:xfrm>
          <a:prstGeom prst="rect">
            <a:avLst/>
          </a:prstGeom>
        </p:spPr>
        <p:txBody>
          <a:bodyPr lIns="0" tIns="0" rIns="0" bIns="0" rtlCol="0" anchor="t">
            <a:spAutoFit/>
          </a:bodyPr>
          <a:lstStyle/>
          <a:p>
            <a:pPr>
              <a:lnSpc>
                <a:spcPts val="2499"/>
              </a:lnSpc>
            </a:pPr>
            <a:r>
              <a:rPr lang="en-US" sz="2499">
                <a:solidFill>
                  <a:srgbClr val="000000"/>
                </a:solidFill>
                <a:latin typeface="Open Sauce Bold"/>
              </a:rPr>
              <a:t>Projek Web Service Praktik</a:t>
            </a:r>
          </a:p>
        </p:txBody>
      </p:sp>
      <p:sp>
        <p:nvSpPr>
          <p:cNvPr id="21" name="TextBox 21"/>
          <p:cNvSpPr txBox="1"/>
          <p:nvPr/>
        </p:nvSpPr>
        <p:spPr>
          <a:xfrm>
            <a:off x="7567554" y="8280222"/>
            <a:ext cx="5189465" cy="412114"/>
          </a:xfrm>
          <a:prstGeom prst="rect">
            <a:avLst/>
          </a:prstGeom>
        </p:spPr>
        <p:txBody>
          <a:bodyPr lIns="0" tIns="0" rIns="0" bIns="0" rtlCol="0" anchor="t">
            <a:spAutoFit/>
          </a:bodyPr>
          <a:lstStyle/>
          <a:p>
            <a:pPr algn="ctr">
              <a:lnSpc>
                <a:spcPts val="3099"/>
              </a:lnSpc>
            </a:pPr>
            <a:r>
              <a:rPr lang="en-US" sz="3099">
                <a:solidFill>
                  <a:srgbClr val="FFFFFF"/>
                </a:solidFill>
                <a:latin typeface="Open Sauce Bold"/>
              </a:rPr>
              <a:t>KELOMPOK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6823523" y="3048304"/>
            <a:ext cx="4192220" cy="6697327"/>
          </a:xfrm>
          <a:custGeom>
            <a:avLst/>
            <a:gdLst/>
            <a:ahLst/>
            <a:cxnLst/>
            <a:rect l="l" t="t" r="r" b="b"/>
            <a:pathLst>
              <a:path w="4192220" h="6697327">
                <a:moveTo>
                  <a:pt x="0" y="0"/>
                </a:moveTo>
                <a:lnTo>
                  <a:pt x="4192219" y="0"/>
                </a:lnTo>
                <a:lnTo>
                  <a:pt x="4192219" y="6697326"/>
                </a:lnTo>
                <a:lnTo>
                  <a:pt x="0" y="6697326"/>
                </a:lnTo>
                <a:lnTo>
                  <a:pt x="0" y="0"/>
                </a:lnTo>
                <a:close/>
              </a:path>
            </a:pathLst>
          </a:custGeom>
          <a:blipFill>
            <a:blip r:embed="rId2"/>
            <a:stretch>
              <a:fillRect/>
            </a:stretch>
          </a:blipFill>
        </p:spPr>
      </p:sp>
      <p:sp>
        <p:nvSpPr>
          <p:cNvPr id="5" name="Freeform 5"/>
          <p:cNvSpPr/>
          <p:nvPr/>
        </p:nvSpPr>
        <p:spPr>
          <a:xfrm>
            <a:off x="11467096" y="3048304"/>
            <a:ext cx="12505628" cy="6697327"/>
          </a:xfrm>
          <a:custGeom>
            <a:avLst/>
            <a:gdLst/>
            <a:ahLst/>
            <a:cxnLst/>
            <a:rect l="l" t="t" r="r" b="b"/>
            <a:pathLst>
              <a:path w="12505628" h="6697327">
                <a:moveTo>
                  <a:pt x="0" y="0"/>
                </a:moveTo>
                <a:lnTo>
                  <a:pt x="12505628" y="0"/>
                </a:lnTo>
                <a:lnTo>
                  <a:pt x="12505628" y="6697326"/>
                </a:lnTo>
                <a:lnTo>
                  <a:pt x="0" y="6697326"/>
                </a:lnTo>
                <a:lnTo>
                  <a:pt x="0" y="0"/>
                </a:lnTo>
                <a:close/>
              </a:path>
            </a:pathLst>
          </a:custGeom>
          <a:blipFill>
            <a:blip r:embed="rId3"/>
            <a:stretch>
              <a:fillRect/>
            </a:stretch>
          </a:blipFill>
        </p:spPr>
      </p:sp>
      <p:sp>
        <p:nvSpPr>
          <p:cNvPr id="6" name="Freeform 6"/>
          <p:cNvSpPr/>
          <p:nvPr/>
        </p:nvSpPr>
        <p:spPr>
          <a:xfrm>
            <a:off x="2033688" y="7200900"/>
            <a:ext cx="3060383" cy="4114800"/>
          </a:xfrm>
          <a:custGeom>
            <a:avLst/>
            <a:gdLst/>
            <a:ahLst/>
            <a:cxnLst/>
            <a:rect l="l" t="t" r="r" b="b"/>
            <a:pathLst>
              <a:path w="3060383" h="4114800">
                <a:moveTo>
                  <a:pt x="0" y="0"/>
                </a:moveTo>
                <a:lnTo>
                  <a:pt x="3060382" y="0"/>
                </a:lnTo>
                <a:lnTo>
                  <a:pt x="30603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Progres yang sudah dibuat</a:t>
            </a:r>
          </a:p>
        </p:txBody>
      </p:sp>
      <p:sp>
        <p:nvSpPr>
          <p:cNvPr id="8" name="TextBox 8"/>
          <p:cNvSpPr txBox="1"/>
          <p:nvPr/>
        </p:nvSpPr>
        <p:spPr>
          <a:xfrm>
            <a:off x="1028700" y="3281544"/>
            <a:ext cx="5070358" cy="2295525"/>
          </a:xfrm>
          <a:prstGeom prst="rect">
            <a:avLst/>
          </a:prstGeom>
        </p:spPr>
        <p:txBody>
          <a:bodyPr lIns="0" tIns="0" rIns="0" bIns="0" rtlCol="0" anchor="t">
            <a:spAutoFit/>
          </a:bodyPr>
          <a:lstStyle/>
          <a:p>
            <a:pPr>
              <a:lnSpc>
                <a:spcPts val="6000"/>
              </a:lnSpc>
            </a:pPr>
            <a:r>
              <a:rPr lang="en-US" sz="5000">
                <a:solidFill>
                  <a:srgbClr val="FFFFFF"/>
                </a:solidFill>
                <a:latin typeface="Open Sauce Semi-Bold"/>
              </a:rPr>
              <a:t>01. Membuat &amp; Menginisialisasi Projek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3419424" y="2884394"/>
            <a:ext cx="4369240" cy="7233635"/>
          </a:xfrm>
          <a:custGeom>
            <a:avLst/>
            <a:gdLst/>
            <a:ahLst/>
            <a:cxnLst/>
            <a:rect l="l" t="t" r="r" b="b"/>
            <a:pathLst>
              <a:path w="4369240" h="7233635">
                <a:moveTo>
                  <a:pt x="0" y="0"/>
                </a:moveTo>
                <a:lnTo>
                  <a:pt x="4369240" y="0"/>
                </a:lnTo>
                <a:lnTo>
                  <a:pt x="4369240" y="7233634"/>
                </a:lnTo>
                <a:lnTo>
                  <a:pt x="0" y="7233634"/>
                </a:lnTo>
                <a:lnTo>
                  <a:pt x="0" y="0"/>
                </a:lnTo>
                <a:close/>
              </a:path>
            </a:pathLst>
          </a:custGeom>
          <a:blipFill>
            <a:blip r:embed="rId2"/>
            <a:stretch>
              <a:fillRect/>
            </a:stretch>
          </a:blipFill>
        </p:spPr>
      </p:sp>
      <p:sp>
        <p:nvSpPr>
          <p:cNvPr id="5" name="Freeform 5"/>
          <p:cNvSpPr/>
          <p:nvPr/>
        </p:nvSpPr>
        <p:spPr>
          <a:xfrm>
            <a:off x="11440277" y="4849915"/>
            <a:ext cx="6076198" cy="3302592"/>
          </a:xfrm>
          <a:custGeom>
            <a:avLst/>
            <a:gdLst/>
            <a:ahLst/>
            <a:cxnLst/>
            <a:rect l="l" t="t" r="r" b="b"/>
            <a:pathLst>
              <a:path w="6076198" h="3302592">
                <a:moveTo>
                  <a:pt x="0" y="0"/>
                </a:moveTo>
                <a:lnTo>
                  <a:pt x="6076198" y="0"/>
                </a:lnTo>
                <a:lnTo>
                  <a:pt x="6076198" y="3302592"/>
                </a:lnTo>
                <a:lnTo>
                  <a:pt x="0" y="3302592"/>
                </a:lnTo>
                <a:lnTo>
                  <a:pt x="0" y="0"/>
                </a:lnTo>
                <a:close/>
              </a:path>
            </a:pathLst>
          </a:custGeom>
          <a:blipFill>
            <a:blip r:embed="rId3"/>
            <a:stretch>
              <a:fillRect/>
            </a:stretch>
          </a:blipFill>
        </p:spPr>
      </p:sp>
      <p:sp>
        <p:nvSpPr>
          <p:cNvPr id="6" name="TextBox 6"/>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Project Login</a:t>
            </a:r>
          </a:p>
        </p:txBody>
      </p:sp>
      <p:sp>
        <p:nvSpPr>
          <p:cNvPr id="7" name="TextBox 7"/>
          <p:cNvSpPr txBox="1"/>
          <p:nvPr/>
        </p:nvSpPr>
        <p:spPr>
          <a:xfrm>
            <a:off x="431000" y="2874869"/>
            <a:ext cx="2581718" cy="771525"/>
          </a:xfrm>
          <a:prstGeom prst="rect">
            <a:avLst/>
          </a:prstGeom>
        </p:spPr>
        <p:txBody>
          <a:bodyPr lIns="0" tIns="0" rIns="0" bIns="0" rtlCol="0" anchor="t">
            <a:spAutoFit/>
          </a:bodyPr>
          <a:lstStyle/>
          <a:p>
            <a:pPr>
              <a:lnSpc>
                <a:spcPts val="6000"/>
              </a:lnSpc>
            </a:pPr>
            <a:r>
              <a:rPr lang="en-US" sz="5000">
                <a:solidFill>
                  <a:srgbClr val="FFFFFF"/>
                </a:solidFill>
                <a:latin typeface="Open Sauce Semi-Bold"/>
              </a:rPr>
              <a:t>Client</a:t>
            </a:r>
          </a:p>
        </p:txBody>
      </p:sp>
      <p:sp>
        <p:nvSpPr>
          <p:cNvPr id="8" name="TextBox 8"/>
          <p:cNvSpPr txBox="1"/>
          <p:nvPr/>
        </p:nvSpPr>
        <p:spPr>
          <a:xfrm>
            <a:off x="11440277" y="3882423"/>
            <a:ext cx="2295227" cy="771525"/>
          </a:xfrm>
          <a:prstGeom prst="rect">
            <a:avLst/>
          </a:prstGeom>
        </p:spPr>
        <p:txBody>
          <a:bodyPr lIns="0" tIns="0" rIns="0" bIns="0" rtlCol="0" anchor="t">
            <a:spAutoFit/>
          </a:bodyPr>
          <a:lstStyle/>
          <a:p>
            <a:pPr>
              <a:lnSpc>
                <a:spcPts val="6000"/>
              </a:lnSpc>
            </a:pPr>
            <a:r>
              <a:rPr lang="en-US" sz="5000">
                <a:solidFill>
                  <a:srgbClr val="FFFFFF"/>
                </a:solidFill>
                <a:latin typeface="Open Sauce Semi-Bold"/>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5926800" y="2778270"/>
            <a:ext cx="4397131" cy="7286971"/>
          </a:xfrm>
          <a:custGeom>
            <a:avLst/>
            <a:gdLst/>
            <a:ahLst/>
            <a:cxnLst/>
            <a:rect l="l" t="t" r="r" b="b"/>
            <a:pathLst>
              <a:path w="4397131" h="7286971">
                <a:moveTo>
                  <a:pt x="0" y="0"/>
                </a:moveTo>
                <a:lnTo>
                  <a:pt x="4397131" y="0"/>
                </a:lnTo>
                <a:lnTo>
                  <a:pt x="4397131" y="7286971"/>
                </a:lnTo>
                <a:lnTo>
                  <a:pt x="0" y="7286971"/>
                </a:lnTo>
                <a:lnTo>
                  <a:pt x="0" y="0"/>
                </a:lnTo>
                <a:close/>
              </a:path>
            </a:pathLst>
          </a:custGeom>
          <a:blipFill>
            <a:blip r:embed="rId2"/>
            <a:stretch>
              <a:fillRect/>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Project Barang</a:t>
            </a:r>
          </a:p>
        </p:txBody>
      </p:sp>
      <p:sp>
        <p:nvSpPr>
          <p:cNvPr id="6" name="TextBox 6"/>
          <p:cNvSpPr txBox="1"/>
          <p:nvPr/>
        </p:nvSpPr>
        <p:spPr>
          <a:xfrm>
            <a:off x="593850" y="5133975"/>
            <a:ext cx="4993597" cy="771525"/>
          </a:xfrm>
          <a:prstGeom prst="rect">
            <a:avLst/>
          </a:prstGeom>
        </p:spPr>
        <p:txBody>
          <a:bodyPr lIns="0" tIns="0" rIns="0" bIns="0" rtlCol="0" anchor="t">
            <a:spAutoFit/>
          </a:bodyPr>
          <a:lstStyle/>
          <a:p>
            <a:pPr>
              <a:lnSpc>
                <a:spcPts val="6000"/>
              </a:lnSpc>
            </a:pPr>
            <a:r>
              <a:rPr lang="en-US" sz="5000">
                <a:solidFill>
                  <a:srgbClr val="FFFFFF"/>
                </a:solidFill>
                <a:latin typeface="Open Sauce Semi-Bold"/>
              </a:rPr>
              <a:t>Barang Sepatu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2064767" y="3078281"/>
            <a:ext cx="14158465" cy="6578289"/>
          </a:xfrm>
          <a:custGeom>
            <a:avLst/>
            <a:gdLst/>
            <a:ahLst/>
            <a:cxnLst/>
            <a:rect l="l" t="t" r="r" b="b"/>
            <a:pathLst>
              <a:path w="14158465" h="6578289">
                <a:moveTo>
                  <a:pt x="0" y="0"/>
                </a:moveTo>
                <a:lnTo>
                  <a:pt x="14158466" y="0"/>
                </a:lnTo>
                <a:lnTo>
                  <a:pt x="14158466" y="6578289"/>
                </a:lnTo>
                <a:lnTo>
                  <a:pt x="0" y="6578289"/>
                </a:lnTo>
                <a:lnTo>
                  <a:pt x="0" y="0"/>
                </a:lnTo>
                <a:close/>
              </a:path>
            </a:pathLst>
          </a:custGeom>
          <a:blipFill>
            <a:blip r:embed="rId2"/>
            <a:stretch>
              <a:fillRect/>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3591960" y="2922211"/>
            <a:ext cx="11440237" cy="6979264"/>
          </a:xfrm>
          <a:custGeom>
            <a:avLst/>
            <a:gdLst/>
            <a:ahLst/>
            <a:cxnLst/>
            <a:rect l="l" t="t" r="r" b="b"/>
            <a:pathLst>
              <a:path w="11440237" h="6979264">
                <a:moveTo>
                  <a:pt x="0" y="0"/>
                </a:moveTo>
                <a:lnTo>
                  <a:pt x="11440238" y="0"/>
                </a:lnTo>
                <a:lnTo>
                  <a:pt x="11440238" y="6979265"/>
                </a:lnTo>
                <a:lnTo>
                  <a:pt x="0" y="6979265"/>
                </a:lnTo>
                <a:lnTo>
                  <a:pt x="0" y="0"/>
                </a:lnTo>
                <a:close/>
              </a:path>
            </a:pathLst>
          </a:custGeom>
          <a:blipFill>
            <a:blip r:embed="rId2"/>
            <a:stretch>
              <a:fillRect/>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Login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5751222" y="2653951"/>
            <a:ext cx="7664285" cy="7557160"/>
          </a:xfrm>
          <a:custGeom>
            <a:avLst/>
            <a:gdLst/>
            <a:ahLst/>
            <a:cxnLst/>
            <a:rect l="l" t="t" r="r" b="b"/>
            <a:pathLst>
              <a:path w="7664285" h="7557160">
                <a:moveTo>
                  <a:pt x="0" y="0"/>
                </a:moveTo>
                <a:lnTo>
                  <a:pt x="7664285" y="0"/>
                </a:lnTo>
                <a:lnTo>
                  <a:pt x="7664285" y="7557160"/>
                </a:lnTo>
                <a:lnTo>
                  <a:pt x="0" y="7557160"/>
                </a:lnTo>
                <a:lnTo>
                  <a:pt x="0" y="0"/>
                </a:lnTo>
                <a:close/>
              </a:path>
            </a:pathLst>
          </a:custGeom>
          <a:blipFill>
            <a:blip r:embed="rId2"/>
            <a:stretch>
              <a:fillRect/>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Register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993358" y="3525075"/>
            <a:ext cx="16301284" cy="5733225"/>
          </a:xfrm>
          <a:custGeom>
            <a:avLst/>
            <a:gdLst/>
            <a:ahLst/>
            <a:cxnLst/>
            <a:rect l="l" t="t" r="r" b="b"/>
            <a:pathLst>
              <a:path w="16301284" h="5733225">
                <a:moveTo>
                  <a:pt x="0" y="0"/>
                </a:moveTo>
                <a:lnTo>
                  <a:pt x="16301284" y="0"/>
                </a:lnTo>
                <a:lnTo>
                  <a:pt x="16301284" y="5733225"/>
                </a:lnTo>
                <a:lnTo>
                  <a:pt x="0" y="5733225"/>
                </a:lnTo>
                <a:lnTo>
                  <a:pt x="0" y="0"/>
                </a:lnTo>
                <a:close/>
              </a:path>
            </a:pathLst>
          </a:custGeom>
          <a:blipFill>
            <a:blip r:embed="rId2"/>
            <a:stretch>
              <a:fillRect b="-1223"/>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Master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71526" y="2833729"/>
            <a:ext cx="9168465" cy="4714793"/>
          </a:xfrm>
          <a:custGeom>
            <a:avLst/>
            <a:gdLst/>
            <a:ahLst/>
            <a:cxnLst/>
            <a:rect l="l" t="t" r="r" b="b"/>
            <a:pathLst>
              <a:path w="9168465" h="4714793">
                <a:moveTo>
                  <a:pt x="0" y="0"/>
                </a:moveTo>
                <a:lnTo>
                  <a:pt x="9168465" y="0"/>
                </a:lnTo>
                <a:lnTo>
                  <a:pt x="9168465" y="4714792"/>
                </a:lnTo>
                <a:lnTo>
                  <a:pt x="0" y="4714792"/>
                </a:lnTo>
                <a:lnTo>
                  <a:pt x="0" y="0"/>
                </a:lnTo>
                <a:close/>
              </a:path>
            </a:pathLst>
          </a:custGeom>
          <a:blipFill>
            <a:blip r:embed="rId2"/>
            <a:stretch>
              <a:fillRect r="-8411"/>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Data Sepatu</a:t>
            </a:r>
          </a:p>
        </p:txBody>
      </p:sp>
      <p:sp>
        <p:nvSpPr>
          <p:cNvPr id="6" name="Freeform 6"/>
          <p:cNvSpPr/>
          <p:nvPr/>
        </p:nvSpPr>
        <p:spPr>
          <a:xfrm>
            <a:off x="9316191" y="4985410"/>
            <a:ext cx="8857509" cy="4917332"/>
          </a:xfrm>
          <a:custGeom>
            <a:avLst/>
            <a:gdLst/>
            <a:ahLst/>
            <a:cxnLst/>
            <a:rect l="l" t="t" r="r" b="b"/>
            <a:pathLst>
              <a:path w="8857509" h="4917332">
                <a:moveTo>
                  <a:pt x="0" y="0"/>
                </a:moveTo>
                <a:lnTo>
                  <a:pt x="8857509" y="0"/>
                </a:lnTo>
                <a:lnTo>
                  <a:pt x="8857509" y="4917333"/>
                </a:lnTo>
                <a:lnTo>
                  <a:pt x="0" y="4917333"/>
                </a:lnTo>
                <a:lnTo>
                  <a:pt x="0" y="0"/>
                </a:lnTo>
                <a:close/>
              </a:path>
            </a:pathLst>
          </a:custGeom>
          <a:blipFill>
            <a:blip r:embed="rId3"/>
            <a:stretch>
              <a:fillRect r="-3631" b="-647"/>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3141520" y="3047702"/>
            <a:ext cx="12004960" cy="6740631"/>
          </a:xfrm>
          <a:custGeom>
            <a:avLst/>
            <a:gdLst/>
            <a:ahLst/>
            <a:cxnLst/>
            <a:rect l="l" t="t" r="r" b="b"/>
            <a:pathLst>
              <a:path w="12004960" h="6740631">
                <a:moveTo>
                  <a:pt x="0" y="0"/>
                </a:moveTo>
                <a:lnTo>
                  <a:pt x="12004960" y="0"/>
                </a:lnTo>
                <a:lnTo>
                  <a:pt x="12004960" y="6740631"/>
                </a:lnTo>
                <a:lnTo>
                  <a:pt x="0" y="6740631"/>
                </a:lnTo>
                <a:lnTo>
                  <a:pt x="0" y="0"/>
                </a:lnTo>
                <a:close/>
              </a:path>
            </a:pathLst>
          </a:custGeom>
          <a:blipFill>
            <a:blip r:embed="rId2"/>
            <a:stretch>
              <a:fillRect/>
            </a:stretch>
          </a:blipFill>
        </p:spPr>
      </p:sp>
      <p:sp>
        <p:nvSpPr>
          <p:cNvPr id="5" name="TextBox 5"/>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Katalog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Freeform 4"/>
          <p:cNvSpPr/>
          <p:nvPr/>
        </p:nvSpPr>
        <p:spPr>
          <a:xfrm>
            <a:off x="96532" y="2913145"/>
            <a:ext cx="8893780" cy="4960647"/>
          </a:xfrm>
          <a:custGeom>
            <a:avLst/>
            <a:gdLst/>
            <a:ahLst/>
            <a:cxnLst/>
            <a:rect l="l" t="t" r="r" b="b"/>
            <a:pathLst>
              <a:path w="8893780" h="4960647">
                <a:moveTo>
                  <a:pt x="0" y="0"/>
                </a:moveTo>
                <a:lnTo>
                  <a:pt x="8893779" y="0"/>
                </a:lnTo>
                <a:lnTo>
                  <a:pt x="8893779" y="4960647"/>
                </a:lnTo>
                <a:lnTo>
                  <a:pt x="0" y="4960647"/>
                </a:lnTo>
                <a:lnTo>
                  <a:pt x="0" y="0"/>
                </a:lnTo>
                <a:close/>
              </a:path>
            </a:pathLst>
          </a:custGeom>
          <a:blipFill>
            <a:blip r:embed="rId2"/>
            <a:stretch>
              <a:fillRect/>
            </a:stretch>
          </a:blipFill>
        </p:spPr>
      </p:sp>
      <p:sp>
        <p:nvSpPr>
          <p:cNvPr id="5" name="Freeform 5"/>
          <p:cNvSpPr/>
          <p:nvPr/>
        </p:nvSpPr>
        <p:spPr>
          <a:xfrm>
            <a:off x="9104611" y="4353639"/>
            <a:ext cx="9039526" cy="5493696"/>
          </a:xfrm>
          <a:custGeom>
            <a:avLst/>
            <a:gdLst/>
            <a:ahLst/>
            <a:cxnLst/>
            <a:rect l="l" t="t" r="r" b="b"/>
            <a:pathLst>
              <a:path w="9039526" h="5493696">
                <a:moveTo>
                  <a:pt x="0" y="0"/>
                </a:moveTo>
                <a:lnTo>
                  <a:pt x="9039526" y="0"/>
                </a:lnTo>
                <a:lnTo>
                  <a:pt x="9039526" y="5493696"/>
                </a:lnTo>
                <a:lnTo>
                  <a:pt x="0" y="5493696"/>
                </a:lnTo>
                <a:lnTo>
                  <a:pt x="0" y="0"/>
                </a:lnTo>
                <a:close/>
              </a:path>
            </a:pathLst>
          </a:custGeom>
          <a:blipFill>
            <a:blip r:embed="rId3"/>
            <a:stretch>
              <a:fillRect r="-4225"/>
            </a:stretch>
          </a:blipFill>
        </p:spPr>
      </p:sp>
      <p:sp>
        <p:nvSpPr>
          <p:cNvPr id="6" name="TextBox 6"/>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Hasil Kode Data User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5343967" y="2362931"/>
            <a:ext cx="3133309" cy="7924069"/>
          </a:xfrm>
          <a:custGeom>
            <a:avLst/>
            <a:gdLst/>
            <a:ahLst/>
            <a:cxnLst/>
            <a:rect l="l" t="t" r="r" b="b"/>
            <a:pathLst>
              <a:path w="3133309" h="7924069">
                <a:moveTo>
                  <a:pt x="0" y="0"/>
                </a:moveTo>
                <a:lnTo>
                  <a:pt x="3133309" y="0"/>
                </a:lnTo>
                <a:lnTo>
                  <a:pt x="3133309" y="7924069"/>
                </a:lnTo>
                <a:lnTo>
                  <a:pt x="0" y="7924069"/>
                </a:lnTo>
                <a:lnTo>
                  <a:pt x="0" y="0"/>
                </a:lnTo>
                <a:close/>
              </a:path>
            </a:pathLst>
          </a:custGeom>
          <a:blipFill>
            <a:blip r:embed="rId2">
              <a:alphaModFix amt="70000"/>
            </a:blip>
            <a:stretch>
              <a:fillRect/>
            </a:stretch>
          </a:blipFill>
        </p:spPr>
      </p:sp>
      <p:grpSp>
        <p:nvGrpSpPr>
          <p:cNvPr id="3" name="Group 3"/>
          <p:cNvGrpSpPr/>
          <p:nvPr/>
        </p:nvGrpSpPr>
        <p:grpSpPr>
          <a:xfrm>
            <a:off x="1241952" y="2353406"/>
            <a:ext cx="15804096" cy="8730438"/>
            <a:chOff x="0" y="0"/>
            <a:chExt cx="5346077" cy="2953259"/>
          </a:xfrm>
        </p:grpSpPr>
        <p:sp>
          <p:nvSpPr>
            <p:cNvPr id="4" name="Freeform 4"/>
            <p:cNvSpPr/>
            <p:nvPr/>
          </p:nvSpPr>
          <p:spPr>
            <a:xfrm>
              <a:off x="0" y="0"/>
              <a:ext cx="5346077" cy="2953259"/>
            </a:xfrm>
            <a:custGeom>
              <a:avLst/>
              <a:gdLst/>
              <a:ahLst/>
              <a:cxnLst/>
              <a:rect l="l" t="t" r="r" b="b"/>
              <a:pathLst>
                <a:path w="5346077" h="2953259">
                  <a:moveTo>
                    <a:pt x="5221617" y="2953259"/>
                  </a:moveTo>
                  <a:lnTo>
                    <a:pt x="124460" y="2953259"/>
                  </a:lnTo>
                  <a:cubicBezTo>
                    <a:pt x="55880" y="2953259"/>
                    <a:pt x="0" y="2897379"/>
                    <a:pt x="0" y="2828799"/>
                  </a:cubicBezTo>
                  <a:lnTo>
                    <a:pt x="0" y="124460"/>
                  </a:lnTo>
                  <a:cubicBezTo>
                    <a:pt x="0" y="55880"/>
                    <a:pt x="55880" y="0"/>
                    <a:pt x="124460" y="0"/>
                  </a:cubicBezTo>
                  <a:lnTo>
                    <a:pt x="5221617" y="0"/>
                  </a:lnTo>
                  <a:cubicBezTo>
                    <a:pt x="5290197" y="0"/>
                    <a:pt x="5346077" y="55880"/>
                    <a:pt x="5346077" y="124460"/>
                  </a:cubicBezTo>
                  <a:lnTo>
                    <a:pt x="5346077" y="2828799"/>
                  </a:lnTo>
                  <a:cubicBezTo>
                    <a:pt x="5346077" y="2897379"/>
                    <a:pt x="5290197" y="2953259"/>
                    <a:pt x="5221617" y="2953259"/>
                  </a:cubicBezTo>
                  <a:close/>
                </a:path>
              </a:pathLst>
            </a:custGeom>
            <a:solidFill>
              <a:srgbClr val="FFFFFF"/>
            </a:solidFill>
          </p:spPr>
        </p:sp>
      </p:grpSp>
      <p:sp>
        <p:nvSpPr>
          <p:cNvPr id="5" name="Freeform 5"/>
          <p:cNvSpPr/>
          <p:nvPr/>
        </p:nvSpPr>
        <p:spPr>
          <a:xfrm>
            <a:off x="1997691" y="5065500"/>
            <a:ext cx="2413771" cy="2518931"/>
          </a:xfrm>
          <a:custGeom>
            <a:avLst/>
            <a:gdLst/>
            <a:ahLst/>
            <a:cxnLst/>
            <a:rect l="l" t="t" r="r" b="b"/>
            <a:pathLst>
              <a:path w="2413771" h="2518931">
                <a:moveTo>
                  <a:pt x="0" y="0"/>
                </a:moveTo>
                <a:lnTo>
                  <a:pt x="2413771" y="0"/>
                </a:lnTo>
                <a:lnTo>
                  <a:pt x="2413771" y="2518931"/>
                </a:lnTo>
                <a:lnTo>
                  <a:pt x="0" y="2518931"/>
                </a:lnTo>
                <a:lnTo>
                  <a:pt x="0" y="0"/>
                </a:lnTo>
                <a:close/>
              </a:path>
            </a:pathLst>
          </a:custGeom>
          <a:blipFill>
            <a:blip r:embed="rId3"/>
            <a:stretch>
              <a:fillRect l="-2243" r="-2243"/>
            </a:stretch>
          </a:blipFill>
        </p:spPr>
      </p:sp>
      <p:sp>
        <p:nvSpPr>
          <p:cNvPr id="6" name="AutoShape 6"/>
          <p:cNvSpPr/>
          <p:nvPr/>
        </p:nvSpPr>
        <p:spPr>
          <a:xfrm>
            <a:off x="0" y="0"/>
            <a:ext cx="18288000" cy="1466850"/>
          </a:xfrm>
          <a:prstGeom prst="rect">
            <a:avLst/>
          </a:prstGeom>
          <a:solidFill>
            <a:srgbClr val="3777E4"/>
          </a:solidFill>
        </p:spPr>
      </p:sp>
      <p:sp>
        <p:nvSpPr>
          <p:cNvPr id="7" name="AutoShape 7"/>
          <p:cNvSpPr/>
          <p:nvPr/>
        </p:nvSpPr>
        <p:spPr>
          <a:xfrm>
            <a:off x="662551" y="559884"/>
            <a:ext cx="547526" cy="0"/>
          </a:xfrm>
          <a:prstGeom prst="line">
            <a:avLst/>
          </a:prstGeom>
          <a:ln w="38100" cap="rnd">
            <a:solidFill>
              <a:srgbClr val="FFFFFF"/>
            </a:solidFill>
            <a:prstDash val="solid"/>
            <a:headEnd type="none" w="sm" len="sm"/>
            <a:tailEnd type="none" w="sm" len="sm"/>
          </a:ln>
        </p:spPr>
      </p:sp>
      <p:sp>
        <p:nvSpPr>
          <p:cNvPr id="8" name="AutoShape 8"/>
          <p:cNvSpPr/>
          <p:nvPr/>
        </p:nvSpPr>
        <p:spPr>
          <a:xfrm>
            <a:off x="662551" y="744034"/>
            <a:ext cx="547526" cy="0"/>
          </a:xfrm>
          <a:prstGeom prst="line">
            <a:avLst/>
          </a:prstGeom>
          <a:ln w="38100" cap="rnd">
            <a:solidFill>
              <a:srgbClr val="FFFFFF"/>
            </a:solidFill>
            <a:prstDash val="solid"/>
            <a:headEnd type="none" w="sm" len="sm"/>
            <a:tailEnd type="none" w="sm" len="sm"/>
          </a:ln>
        </p:spPr>
      </p:sp>
      <p:sp>
        <p:nvSpPr>
          <p:cNvPr id="9" name="AutoShape 9"/>
          <p:cNvSpPr/>
          <p:nvPr/>
        </p:nvSpPr>
        <p:spPr>
          <a:xfrm>
            <a:off x="662551" y="928183"/>
            <a:ext cx="547526" cy="0"/>
          </a:xfrm>
          <a:prstGeom prst="line">
            <a:avLst/>
          </a:prstGeom>
          <a:ln w="38100" cap="rnd">
            <a:solidFill>
              <a:srgbClr val="FFFFFF"/>
            </a:solidFill>
            <a:prstDash val="solid"/>
            <a:headEnd type="none" w="sm" len="sm"/>
            <a:tailEnd type="none" w="sm" len="sm"/>
          </a:ln>
        </p:spPr>
      </p:sp>
      <p:sp>
        <p:nvSpPr>
          <p:cNvPr id="10" name="Freeform 10"/>
          <p:cNvSpPr/>
          <p:nvPr/>
        </p:nvSpPr>
        <p:spPr>
          <a:xfrm>
            <a:off x="16700659" y="441484"/>
            <a:ext cx="558641" cy="558641"/>
          </a:xfrm>
          <a:custGeom>
            <a:avLst/>
            <a:gdLst/>
            <a:ahLst/>
            <a:cxnLst/>
            <a:rect l="l" t="t" r="r" b="b"/>
            <a:pathLst>
              <a:path w="558641" h="558641">
                <a:moveTo>
                  <a:pt x="0" y="0"/>
                </a:moveTo>
                <a:lnTo>
                  <a:pt x="558641" y="0"/>
                </a:lnTo>
                <a:lnTo>
                  <a:pt x="558641" y="558641"/>
                </a:lnTo>
                <a:lnTo>
                  <a:pt x="0" y="5586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374094" y="5682230"/>
            <a:ext cx="1645404" cy="1285472"/>
          </a:xfrm>
          <a:custGeom>
            <a:avLst/>
            <a:gdLst/>
            <a:ahLst/>
            <a:cxnLst/>
            <a:rect l="l" t="t" r="r" b="b"/>
            <a:pathLst>
              <a:path w="1645404" h="1285472">
                <a:moveTo>
                  <a:pt x="0" y="0"/>
                </a:moveTo>
                <a:lnTo>
                  <a:pt x="1645404" y="0"/>
                </a:lnTo>
                <a:lnTo>
                  <a:pt x="1645404" y="1285472"/>
                </a:lnTo>
                <a:lnTo>
                  <a:pt x="0" y="12854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4801582" y="4680951"/>
            <a:ext cx="3543286" cy="3164205"/>
          </a:xfrm>
          <a:prstGeom prst="rect">
            <a:avLst/>
          </a:prstGeom>
        </p:spPr>
        <p:txBody>
          <a:bodyPr lIns="0" tIns="0" rIns="0" bIns="0" rtlCol="0" anchor="t">
            <a:spAutoFit/>
          </a:bodyPr>
          <a:lstStyle/>
          <a:p>
            <a:pPr algn="just">
              <a:lnSpc>
                <a:spcPts val="6300"/>
              </a:lnSpc>
            </a:pPr>
            <a:r>
              <a:rPr lang="en-US" sz="4200">
                <a:solidFill>
                  <a:srgbClr val="474747"/>
                </a:solidFill>
                <a:latin typeface="Open Sauce Bold"/>
              </a:rPr>
              <a:t>5210311064</a:t>
            </a:r>
          </a:p>
          <a:p>
            <a:pPr algn="just">
              <a:lnSpc>
                <a:spcPts val="6300"/>
              </a:lnSpc>
            </a:pPr>
            <a:r>
              <a:rPr lang="en-US" sz="4200">
                <a:solidFill>
                  <a:srgbClr val="474747"/>
                </a:solidFill>
                <a:latin typeface="Open Sauce Bold"/>
              </a:rPr>
              <a:t>5210311071</a:t>
            </a:r>
          </a:p>
          <a:p>
            <a:pPr algn="just">
              <a:lnSpc>
                <a:spcPts val="6300"/>
              </a:lnSpc>
            </a:pPr>
            <a:r>
              <a:rPr lang="en-US" sz="4200">
                <a:solidFill>
                  <a:srgbClr val="474747"/>
                </a:solidFill>
                <a:latin typeface="Open Sauce Bold"/>
              </a:rPr>
              <a:t>5210311075</a:t>
            </a:r>
          </a:p>
          <a:p>
            <a:pPr algn="just">
              <a:lnSpc>
                <a:spcPts val="6300"/>
              </a:lnSpc>
            </a:pPr>
            <a:r>
              <a:rPr lang="en-US" sz="4200">
                <a:solidFill>
                  <a:srgbClr val="474747"/>
                </a:solidFill>
                <a:latin typeface="Open Sauce Bold"/>
              </a:rPr>
              <a:t>5210311090</a:t>
            </a:r>
          </a:p>
        </p:txBody>
      </p:sp>
      <p:sp>
        <p:nvSpPr>
          <p:cNvPr id="13" name="TextBox 13"/>
          <p:cNvSpPr txBox="1"/>
          <p:nvPr/>
        </p:nvSpPr>
        <p:spPr>
          <a:xfrm>
            <a:off x="2202644" y="553217"/>
            <a:ext cx="4274292" cy="448309"/>
          </a:xfrm>
          <a:prstGeom prst="rect">
            <a:avLst/>
          </a:prstGeom>
        </p:spPr>
        <p:txBody>
          <a:bodyPr lIns="0" tIns="0" rIns="0" bIns="0" rtlCol="0" anchor="t">
            <a:spAutoFit/>
          </a:bodyPr>
          <a:lstStyle/>
          <a:p>
            <a:pPr>
              <a:lnSpc>
                <a:spcPts val="3399"/>
              </a:lnSpc>
            </a:pPr>
            <a:r>
              <a:rPr lang="en-US" sz="3399">
                <a:solidFill>
                  <a:srgbClr val="FFFFFF"/>
                </a:solidFill>
                <a:latin typeface="Open Sauce Bold"/>
              </a:rPr>
              <a:t>Anggota Kelompok</a:t>
            </a:r>
          </a:p>
        </p:txBody>
      </p:sp>
      <p:sp>
        <p:nvSpPr>
          <p:cNvPr id="14" name="TextBox 14"/>
          <p:cNvSpPr txBox="1"/>
          <p:nvPr/>
        </p:nvSpPr>
        <p:spPr>
          <a:xfrm>
            <a:off x="8402019" y="4680951"/>
            <a:ext cx="8311764" cy="3164205"/>
          </a:xfrm>
          <a:prstGeom prst="rect">
            <a:avLst/>
          </a:prstGeom>
        </p:spPr>
        <p:txBody>
          <a:bodyPr lIns="0" tIns="0" rIns="0" bIns="0" rtlCol="0" anchor="t">
            <a:spAutoFit/>
          </a:bodyPr>
          <a:lstStyle/>
          <a:p>
            <a:pPr>
              <a:lnSpc>
                <a:spcPts val="6300"/>
              </a:lnSpc>
            </a:pPr>
            <a:r>
              <a:rPr lang="en-US" sz="4200">
                <a:solidFill>
                  <a:srgbClr val="3777E4"/>
                </a:solidFill>
                <a:latin typeface="Open Sauce Bold"/>
              </a:rPr>
              <a:t>Febyan Putra Hermawan</a:t>
            </a:r>
          </a:p>
          <a:p>
            <a:pPr>
              <a:lnSpc>
                <a:spcPts val="6300"/>
              </a:lnSpc>
            </a:pPr>
            <a:r>
              <a:rPr lang="en-US" sz="4200">
                <a:solidFill>
                  <a:srgbClr val="3777E4"/>
                </a:solidFill>
                <a:latin typeface="Open Sauce Bold"/>
              </a:rPr>
              <a:t>Novendra Mustaka Fadil</a:t>
            </a:r>
          </a:p>
          <a:p>
            <a:pPr>
              <a:lnSpc>
                <a:spcPts val="6300"/>
              </a:lnSpc>
            </a:pPr>
            <a:r>
              <a:rPr lang="en-US" sz="4200">
                <a:solidFill>
                  <a:srgbClr val="3777E4"/>
                </a:solidFill>
                <a:latin typeface="Open Sauce Bold"/>
              </a:rPr>
              <a:t>Laurentius Andika Dwi Saputra</a:t>
            </a:r>
          </a:p>
          <a:p>
            <a:pPr>
              <a:lnSpc>
                <a:spcPts val="6300"/>
              </a:lnSpc>
            </a:pPr>
            <a:r>
              <a:rPr lang="en-US" sz="4200">
                <a:solidFill>
                  <a:srgbClr val="3777E4"/>
                </a:solidFill>
                <a:latin typeface="Open Sauce Bold"/>
              </a:rPr>
              <a:t>Faiz Muiz Zudin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777E4"/>
        </a:solidFill>
        <a:effectLst/>
      </p:bgPr>
    </p:bg>
    <p:spTree>
      <p:nvGrpSpPr>
        <p:cNvPr id="1" name=""/>
        <p:cNvGrpSpPr/>
        <p:nvPr/>
      </p:nvGrpSpPr>
      <p:grpSpPr>
        <a:xfrm>
          <a:off x="0" y="0"/>
          <a:ext cx="0" cy="0"/>
          <a:chOff x="0" y="0"/>
          <a:chExt cx="0" cy="0"/>
        </a:xfrm>
      </p:grpSpPr>
      <p:grpSp>
        <p:nvGrpSpPr>
          <p:cNvPr id="2" name="Group 2"/>
          <p:cNvGrpSpPr/>
          <p:nvPr/>
        </p:nvGrpSpPr>
        <p:grpSpPr>
          <a:xfrm>
            <a:off x="0" y="-1120426"/>
            <a:ext cx="18288000" cy="3707702"/>
            <a:chOff x="0" y="0"/>
            <a:chExt cx="6186311" cy="1254210"/>
          </a:xfrm>
        </p:grpSpPr>
        <p:sp>
          <p:nvSpPr>
            <p:cNvPr id="3" name="Freeform 3"/>
            <p:cNvSpPr/>
            <p:nvPr/>
          </p:nvSpPr>
          <p:spPr>
            <a:xfrm>
              <a:off x="0" y="0"/>
              <a:ext cx="6186311" cy="1254211"/>
            </a:xfrm>
            <a:custGeom>
              <a:avLst/>
              <a:gdLst/>
              <a:ahLst/>
              <a:cxnLst/>
              <a:rect l="l" t="t" r="r" b="b"/>
              <a:pathLst>
                <a:path w="6186311" h="1254211">
                  <a:moveTo>
                    <a:pt x="6061851" y="1254210"/>
                  </a:moveTo>
                  <a:lnTo>
                    <a:pt x="124460" y="1254210"/>
                  </a:lnTo>
                  <a:cubicBezTo>
                    <a:pt x="55880" y="1254210"/>
                    <a:pt x="0" y="1198330"/>
                    <a:pt x="0" y="1129750"/>
                  </a:cubicBezTo>
                  <a:lnTo>
                    <a:pt x="0" y="124460"/>
                  </a:lnTo>
                  <a:cubicBezTo>
                    <a:pt x="0" y="55880"/>
                    <a:pt x="55880" y="0"/>
                    <a:pt x="124460" y="0"/>
                  </a:cubicBezTo>
                  <a:lnTo>
                    <a:pt x="6061851" y="0"/>
                  </a:lnTo>
                  <a:cubicBezTo>
                    <a:pt x="6130431" y="0"/>
                    <a:pt x="6186311" y="55880"/>
                    <a:pt x="6186311" y="124460"/>
                  </a:cubicBezTo>
                  <a:lnTo>
                    <a:pt x="6186311" y="1129751"/>
                  </a:lnTo>
                  <a:cubicBezTo>
                    <a:pt x="6186311" y="1198330"/>
                    <a:pt x="6130431" y="1254211"/>
                    <a:pt x="6061851" y="1254211"/>
                  </a:cubicBezTo>
                  <a:close/>
                </a:path>
              </a:pathLst>
            </a:custGeom>
            <a:solidFill>
              <a:srgbClr val="FFFFFF"/>
            </a:solidFill>
          </p:spPr>
        </p:sp>
      </p:grpSp>
      <p:sp>
        <p:nvSpPr>
          <p:cNvPr id="4" name="TextBox 4"/>
          <p:cNvSpPr txBox="1"/>
          <p:nvPr/>
        </p:nvSpPr>
        <p:spPr>
          <a:xfrm>
            <a:off x="2724577" y="781050"/>
            <a:ext cx="12838846"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Semi-Bold"/>
              </a:rPr>
              <a:t>Progres yang sudah dibuat</a:t>
            </a:r>
          </a:p>
        </p:txBody>
      </p:sp>
      <p:sp>
        <p:nvSpPr>
          <p:cNvPr id="5" name="TextBox 5"/>
          <p:cNvSpPr txBox="1"/>
          <p:nvPr/>
        </p:nvSpPr>
        <p:spPr>
          <a:xfrm>
            <a:off x="1028700" y="3662544"/>
            <a:ext cx="13202994" cy="1533525"/>
          </a:xfrm>
          <a:prstGeom prst="rect">
            <a:avLst/>
          </a:prstGeom>
        </p:spPr>
        <p:txBody>
          <a:bodyPr lIns="0" tIns="0" rIns="0" bIns="0" rtlCol="0" anchor="t">
            <a:spAutoFit/>
          </a:bodyPr>
          <a:lstStyle/>
          <a:p>
            <a:pPr>
              <a:lnSpc>
                <a:spcPts val="6000"/>
              </a:lnSpc>
            </a:pPr>
            <a:r>
              <a:rPr lang="en-US" sz="5000">
                <a:solidFill>
                  <a:srgbClr val="FFFFFF"/>
                </a:solidFill>
                <a:latin typeface="Open Sauce Semi-Bold"/>
              </a:rPr>
              <a:t>02. Membuat Database</a:t>
            </a:r>
          </a:p>
          <a:p>
            <a:pPr>
              <a:lnSpc>
                <a:spcPts val="6000"/>
              </a:lnSpc>
            </a:pPr>
            <a:r>
              <a:rPr lang="en-US" sz="5000">
                <a:solidFill>
                  <a:srgbClr val="FFFFFF"/>
                </a:solidFill>
                <a:latin typeface="Open Sauce Semi-Bold"/>
              </a:rPr>
              <a:t>(Migration)</a:t>
            </a:r>
          </a:p>
        </p:txBody>
      </p:sp>
      <p:sp>
        <p:nvSpPr>
          <p:cNvPr id="6" name="Freeform 6"/>
          <p:cNvSpPr/>
          <p:nvPr/>
        </p:nvSpPr>
        <p:spPr>
          <a:xfrm>
            <a:off x="1577431" y="6069499"/>
            <a:ext cx="15133138" cy="2486077"/>
          </a:xfrm>
          <a:custGeom>
            <a:avLst/>
            <a:gdLst/>
            <a:ahLst/>
            <a:cxnLst/>
            <a:rect l="l" t="t" r="r" b="b"/>
            <a:pathLst>
              <a:path w="15133138" h="2486077">
                <a:moveTo>
                  <a:pt x="0" y="0"/>
                </a:moveTo>
                <a:lnTo>
                  <a:pt x="15133138" y="0"/>
                </a:lnTo>
                <a:lnTo>
                  <a:pt x="15133138" y="2486077"/>
                </a:lnTo>
                <a:lnTo>
                  <a:pt x="0" y="2486077"/>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3563054" y="2171223"/>
            <a:ext cx="2954030" cy="7470677"/>
          </a:xfrm>
          <a:custGeom>
            <a:avLst/>
            <a:gdLst/>
            <a:ahLst/>
            <a:cxnLst/>
            <a:rect l="l" t="t" r="r" b="b"/>
            <a:pathLst>
              <a:path w="2954030" h="7470677">
                <a:moveTo>
                  <a:pt x="0" y="0"/>
                </a:moveTo>
                <a:lnTo>
                  <a:pt x="2954031" y="0"/>
                </a:lnTo>
                <a:lnTo>
                  <a:pt x="2954031" y="7470677"/>
                </a:lnTo>
                <a:lnTo>
                  <a:pt x="0" y="7470677"/>
                </a:lnTo>
                <a:lnTo>
                  <a:pt x="0" y="0"/>
                </a:lnTo>
                <a:close/>
              </a:path>
            </a:pathLst>
          </a:custGeom>
          <a:blipFill>
            <a:blip r:embed="rId2">
              <a:alphaModFix amt="70000"/>
            </a:blip>
            <a:stretch>
              <a:fillRect/>
            </a:stretch>
          </a:blipFill>
        </p:spPr>
      </p:sp>
      <p:grpSp>
        <p:nvGrpSpPr>
          <p:cNvPr id="3" name="Group 3"/>
          <p:cNvGrpSpPr/>
          <p:nvPr/>
        </p:nvGrpSpPr>
        <p:grpSpPr>
          <a:xfrm>
            <a:off x="2860151" y="2171223"/>
            <a:ext cx="12511872" cy="7470677"/>
            <a:chOff x="0" y="0"/>
            <a:chExt cx="4232411" cy="2527118"/>
          </a:xfrm>
        </p:grpSpPr>
        <p:sp>
          <p:nvSpPr>
            <p:cNvPr id="4" name="Freeform 4"/>
            <p:cNvSpPr/>
            <p:nvPr/>
          </p:nvSpPr>
          <p:spPr>
            <a:xfrm>
              <a:off x="0" y="0"/>
              <a:ext cx="4232411" cy="2527118"/>
            </a:xfrm>
            <a:custGeom>
              <a:avLst/>
              <a:gdLst/>
              <a:ahLst/>
              <a:cxnLst/>
              <a:rect l="l" t="t" r="r" b="b"/>
              <a:pathLst>
                <a:path w="4232411" h="2527118">
                  <a:moveTo>
                    <a:pt x="4107951" y="2527118"/>
                  </a:moveTo>
                  <a:lnTo>
                    <a:pt x="124460" y="2527118"/>
                  </a:lnTo>
                  <a:cubicBezTo>
                    <a:pt x="55880" y="2527118"/>
                    <a:pt x="0" y="2471238"/>
                    <a:pt x="0" y="2402658"/>
                  </a:cubicBezTo>
                  <a:lnTo>
                    <a:pt x="0" y="124460"/>
                  </a:lnTo>
                  <a:cubicBezTo>
                    <a:pt x="0" y="55880"/>
                    <a:pt x="55880" y="0"/>
                    <a:pt x="124460" y="0"/>
                  </a:cubicBezTo>
                  <a:lnTo>
                    <a:pt x="4107951" y="0"/>
                  </a:lnTo>
                  <a:cubicBezTo>
                    <a:pt x="4176531" y="0"/>
                    <a:pt x="4232411" y="55880"/>
                    <a:pt x="4232411" y="124460"/>
                  </a:cubicBezTo>
                  <a:lnTo>
                    <a:pt x="4232411" y="2402658"/>
                  </a:lnTo>
                  <a:cubicBezTo>
                    <a:pt x="4232411" y="2471238"/>
                    <a:pt x="4176531" y="2527118"/>
                    <a:pt x="4107951" y="2527118"/>
                  </a:cubicBezTo>
                  <a:close/>
                </a:path>
              </a:pathLst>
            </a:custGeom>
            <a:solidFill>
              <a:srgbClr val="FFFFFF"/>
            </a:solidFill>
          </p:spPr>
        </p:sp>
      </p:grpSp>
      <p:grpSp>
        <p:nvGrpSpPr>
          <p:cNvPr id="5" name="Group 5"/>
          <p:cNvGrpSpPr/>
          <p:nvPr/>
        </p:nvGrpSpPr>
        <p:grpSpPr>
          <a:xfrm>
            <a:off x="4231880" y="7511383"/>
            <a:ext cx="9768415" cy="1128825"/>
            <a:chOff x="0" y="0"/>
            <a:chExt cx="16562060" cy="1913890"/>
          </a:xfrm>
        </p:grpSpPr>
        <p:sp>
          <p:nvSpPr>
            <p:cNvPr id="6" name="Freeform 6"/>
            <p:cNvSpPr/>
            <p:nvPr/>
          </p:nvSpPr>
          <p:spPr>
            <a:xfrm>
              <a:off x="0" y="0"/>
              <a:ext cx="16562060" cy="1913890"/>
            </a:xfrm>
            <a:custGeom>
              <a:avLst/>
              <a:gdLst/>
              <a:ahLst/>
              <a:cxnLst/>
              <a:rect l="l" t="t" r="r" b="b"/>
              <a:pathLst>
                <a:path w="16562060" h="1913890">
                  <a:moveTo>
                    <a:pt x="16562060" y="956945"/>
                  </a:moveTo>
                  <a:cubicBezTo>
                    <a:pt x="16562060" y="1485392"/>
                    <a:pt x="16133690" y="1913890"/>
                    <a:pt x="15605116" y="1913890"/>
                  </a:cubicBezTo>
                  <a:lnTo>
                    <a:pt x="956945" y="1913890"/>
                  </a:lnTo>
                  <a:cubicBezTo>
                    <a:pt x="428371" y="1913890"/>
                    <a:pt x="0" y="1485392"/>
                    <a:pt x="0" y="956945"/>
                  </a:cubicBezTo>
                  <a:cubicBezTo>
                    <a:pt x="0" y="428371"/>
                    <a:pt x="428371" y="0"/>
                    <a:pt x="956945" y="0"/>
                  </a:cubicBezTo>
                  <a:lnTo>
                    <a:pt x="15605116" y="0"/>
                  </a:lnTo>
                  <a:cubicBezTo>
                    <a:pt x="16133563" y="0"/>
                    <a:pt x="16562060" y="428371"/>
                    <a:pt x="16562060" y="956945"/>
                  </a:cubicBezTo>
                  <a:close/>
                </a:path>
              </a:pathLst>
            </a:custGeom>
            <a:solidFill>
              <a:srgbClr val="3777E4"/>
            </a:solidFill>
          </p:spPr>
        </p:sp>
      </p:grpSp>
      <p:sp>
        <p:nvSpPr>
          <p:cNvPr id="7" name="TextBox 7"/>
          <p:cNvSpPr txBox="1"/>
          <p:nvPr/>
        </p:nvSpPr>
        <p:spPr>
          <a:xfrm>
            <a:off x="3513897" y="3846158"/>
            <a:ext cx="11204382" cy="3028950"/>
          </a:xfrm>
          <a:prstGeom prst="rect">
            <a:avLst/>
          </a:prstGeom>
        </p:spPr>
        <p:txBody>
          <a:bodyPr lIns="0" tIns="0" rIns="0" bIns="0" rtlCol="0" anchor="t">
            <a:spAutoFit/>
          </a:bodyPr>
          <a:lstStyle/>
          <a:p>
            <a:pPr algn="ctr">
              <a:lnSpc>
                <a:spcPts val="11999"/>
              </a:lnSpc>
            </a:pPr>
            <a:r>
              <a:rPr lang="en-US" sz="9999">
                <a:solidFill>
                  <a:srgbClr val="000000"/>
                </a:solidFill>
                <a:latin typeface="Open Sauce Bold"/>
              </a:rPr>
              <a:t>Implementasi</a:t>
            </a:r>
          </a:p>
          <a:p>
            <a:pPr algn="ctr">
              <a:lnSpc>
                <a:spcPts val="11999"/>
              </a:lnSpc>
            </a:pPr>
            <a:r>
              <a:rPr lang="en-US" sz="9999">
                <a:solidFill>
                  <a:srgbClr val="000000"/>
                </a:solidFill>
                <a:latin typeface="Open Sauce Bold"/>
              </a:rPr>
              <a:t>Program</a:t>
            </a:r>
          </a:p>
        </p:txBody>
      </p:sp>
      <p:sp>
        <p:nvSpPr>
          <p:cNvPr id="8" name="TextBox 8"/>
          <p:cNvSpPr txBox="1"/>
          <p:nvPr/>
        </p:nvSpPr>
        <p:spPr>
          <a:xfrm>
            <a:off x="4996032" y="7898313"/>
            <a:ext cx="8355461" cy="412114"/>
          </a:xfrm>
          <a:prstGeom prst="rect">
            <a:avLst/>
          </a:prstGeom>
        </p:spPr>
        <p:txBody>
          <a:bodyPr lIns="0" tIns="0" rIns="0" bIns="0" rtlCol="0" anchor="t">
            <a:spAutoFit/>
          </a:bodyPr>
          <a:lstStyle/>
          <a:p>
            <a:pPr algn="ctr">
              <a:lnSpc>
                <a:spcPts val="3099"/>
              </a:lnSpc>
            </a:pPr>
            <a:r>
              <a:rPr lang="en-US" sz="3099">
                <a:solidFill>
                  <a:srgbClr val="FFFFFF"/>
                </a:solidFill>
                <a:latin typeface="Open Sauce Bold"/>
              </a:rPr>
              <a:t>&gt;&gt;&gt;&gt;&gt;</a:t>
            </a:r>
          </a:p>
        </p:txBody>
      </p:sp>
      <p:sp>
        <p:nvSpPr>
          <p:cNvPr id="9" name="AutoShape 9"/>
          <p:cNvSpPr/>
          <p:nvPr/>
        </p:nvSpPr>
        <p:spPr>
          <a:xfrm>
            <a:off x="662551" y="559884"/>
            <a:ext cx="547526" cy="0"/>
          </a:xfrm>
          <a:prstGeom prst="line">
            <a:avLst/>
          </a:prstGeom>
          <a:ln w="38100" cap="rnd">
            <a:solidFill>
              <a:srgbClr val="474747"/>
            </a:solidFill>
            <a:prstDash val="solid"/>
            <a:headEnd type="none" w="sm" len="sm"/>
            <a:tailEnd type="none" w="sm" len="sm"/>
          </a:ln>
        </p:spPr>
      </p:sp>
      <p:sp>
        <p:nvSpPr>
          <p:cNvPr id="10" name="AutoShape 10"/>
          <p:cNvSpPr/>
          <p:nvPr/>
        </p:nvSpPr>
        <p:spPr>
          <a:xfrm>
            <a:off x="662551" y="744034"/>
            <a:ext cx="547526" cy="0"/>
          </a:xfrm>
          <a:prstGeom prst="line">
            <a:avLst/>
          </a:prstGeom>
          <a:ln w="38100" cap="rnd">
            <a:solidFill>
              <a:srgbClr val="474747"/>
            </a:solidFill>
            <a:prstDash val="solid"/>
            <a:headEnd type="none" w="sm" len="sm"/>
            <a:tailEnd type="none" w="sm" len="sm"/>
          </a:ln>
        </p:spPr>
      </p:sp>
      <p:sp>
        <p:nvSpPr>
          <p:cNvPr id="11" name="AutoShape 11"/>
          <p:cNvSpPr/>
          <p:nvPr/>
        </p:nvSpPr>
        <p:spPr>
          <a:xfrm>
            <a:off x="662551" y="928183"/>
            <a:ext cx="547526" cy="0"/>
          </a:xfrm>
          <a:prstGeom prst="line">
            <a:avLst/>
          </a:prstGeom>
          <a:ln w="38100" cap="rnd">
            <a:solidFill>
              <a:srgbClr val="474747"/>
            </a:solidFill>
            <a:prstDash val="solid"/>
            <a:headEnd type="none" w="sm" len="sm"/>
            <a:tailEnd type="none" w="sm" len="sm"/>
          </a:ln>
        </p:spPr>
      </p:sp>
      <p:sp>
        <p:nvSpPr>
          <p:cNvPr id="12" name="Freeform 12"/>
          <p:cNvSpPr/>
          <p:nvPr/>
        </p:nvSpPr>
        <p:spPr>
          <a:xfrm>
            <a:off x="16700659" y="441484"/>
            <a:ext cx="558641" cy="558641"/>
          </a:xfrm>
          <a:custGeom>
            <a:avLst/>
            <a:gdLst/>
            <a:ahLst/>
            <a:cxnLst/>
            <a:rect l="l" t="t" r="r" b="b"/>
            <a:pathLst>
              <a:path w="558641" h="558641">
                <a:moveTo>
                  <a:pt x="0" y="0"/>
                </a:moveTo>
                <a:lnTo>
                  <a:pt x="558641" y="0"/>
                </a:lnTo>
                <a:lnTo>
                  <a:pt x="558641" y="558641"/>
                </a:lnTo>
                <a:lnTo>
                  <a:pt x="0" y="558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AutoShape 13"/>
          <p:cNvSpPr/>
          <p:nvPr/>
        </p:nvSpPr>
        <p:spPr>
          <a:xfrm>
            <a:off x="0" y="1466850"/>
            <a:ext cx="18288000" cy="0"/>
          </a:xfrm>
          <a:prstGeom prst="line">
            <a:avLst/>
          </a:prstGeom>
          <a:ln w="47625" cap="rnd">
            <a:solidFill>
              <a:srgbClr val="474747"/>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grpSp>
        <p:nvGrpSpPr>
          <p:cNvPr id="2" name="Group 2"/>
          <p:cNvGrpSpPr/>
          <p:nvPr/>
        </p:nvGrpSpPr>
        <p:grpSpPr>
          <a:xfrm>
            <a:off x="4636386" y="4193273"/>
            <a:ext cx="2857664" cy="3752834"/>
            <a:chOff x="0" y="0"/>
            <a:chExt cx="966667" cy="1269477"/>
          </a:xfrm>
        </p:grpSpPr>
        <p:sp>
          <p:nvSpPr>
            <p:cNvPr id="3" name="Freeform 3"/>
            <p:cNvSpPr/>
            <p:nvPr/>
          </p:nvSpPr>
          <p:spPr>
            <a:xfrm>
              <a:off x="0" y="0"/>
              <a:ext cx="966667" cy="1269477"/>
            </a:xfrm>
            <a:custGeom>
              <a:avLst/>
              <a:gdLst/>
              <a:ahLst/>
              <a:cxnLst/>
              <a:rect l="l" t="t" r="r" b="b"/>
              <a:pathLst>
                <a:path w="966667" h="1269477">
                  <a:moveTo>
                    <a:pt x="842207" y="1269477"/>
                  </a:moveTo>
                  <a:lnTo>
                    <a:pt x="124460" y="1269477"/>
                  </a:lnTo>
                  <a:cubicBezTo>
                    <a:pt x="55880" y="1269477"/>
                    <a:pt x="0" y="1213597"/>
                    <a:pt x="0" y="1145017"/>
                  </a:cubicBezTo>
                  <a:lnTo>
                    <a:pt x="0" y="124460"/>
                  </a:lnTo>
                  <a:cubicBezTo>
                    <a:pt x="0" y="55880"/>
                    <a:pt x="55880" y="0"/>
                    <a:pt x="124460" y="0"/>
                  </a:cubicBezTo>
                  <a:lnTo>
                    <a:pt x="842207" y="0"/>
                  </a:lnTo>
                  <a:cubicBezTo>
                    <a:pt x="910787" y="0"/>
                    <a:pt x="966667" y="55880"/>
                    <a:pt x="966667" y="124460"/>
                  </a:cubicBezTo>
                  <a:lnTo>
                    <a:pt x="966667" y="1145017"/>
                  </a:lnTo>
                  <a:cubicBezTo>
                    <a:pt x="966667" y="1213597"/>
                    <a:pt x="910787" y="1269477"/>
                    <a:pt x="842207" y="1269477"/>
                  </a:cubicBezTo>
                  <a:close/>
                </a:path>
              </a:pathLst>
            </a:custGeom>
            <a:solidFill>
              <a:srgbClr val="FFFFFF"/>
            </a:solidFill>
          </p:spPr>
        </p:sp>
      </p:grpSp>
      <p:grpSp>
        <p:nvGrpSpPr>
          <p:cNvPr id="4" name="Group 4"/>
          <p:cNvGrpSpPr/>
          <p:nvPr/>
        </p:nvGrpSpPr>
        <p:grpSpPr>
          <a:xfrm>
            <a:off x="10793951" y="4193273"/>
            <a:ext cx="2857664" cy="3752834"/>
            <a:chOff x="0" y="0"/>
            <a:chExt cx="966667" cy="1269477"/>
          </a:xfrm>
        </p:grpSpPr>
        <p:sp>
          <p:nvSpPr>
            <p:cNvPr id="5" name="Freeform 5"/>
            <p:cNvSpPr/>
            <p:nvPr/>
          </p:nvSpPr>
          <p:spPr>
            <a:xfrm>
              <a:off x="0" y="0"/>
              <a:ext cx="966667" cy="1269477"/>
            </a:xfrm>
            <a:custGeom>
              <a:avLst/>
              <a:gdLst/>
              <a:ahLst/>
              <a:cxnLst/>
              <a:rect l="l" t="t" r="r" b="b"/>
              <a:pathLst>
                <a:path w="966667" h="1269477">
                  <a:moveTo>
                    <a:pt x="842207" y="1269477"/>
                  </a:moveTo>
                  <a:lnTo>
                    <a:pt x="124460" y="1269477"/>
                  </a:lnTo>
                  <a:cubicBezTo>
                    <a:pt x="55880" y="1269477"/>
                    <a:pt x="0" y="1213597"/>
                    <a:pt x="0" y="1145017"/>
                  </a:cubicBezTo>
                  <a:lnTo>
                    <a:pt x="0" y="124460"/>
                  </a:lnTo>
                  <a:cubicBezTo>
                    <a:pt x="0" y="55880"/>
                    <a:pt x="55880" y="0"/>
                    <a:pt x="124460" y="0"/>
                  </a:cubicBezTo>
                  <a:lnTo>
                    <a:pt x="842207" y="0"/>
                  </a:lnTo>
                  <a:cubicBezTo>
                    <a:pt x="910787" y="0"/>
                    <a:pt x="966667" y="55880"/>
                    <a:pt x="966667" y="124460"/>
                  </a:cubicBezTo>
                  <a:lnTo>
                    <a:pt x="966667" y="1145017"/>
                  </a:lnTo>
                  <a:cubicBezTo>
                    <a:pt x="966667" y="1213597"/>
                    <a:pt x="910787" y="1269477"/>
                    <a:pt x="842207" y="1269477"/>
                  </a:cubicBezTo>
                  <a:close/>
                </a:path>
              </a:pathLst>
            </a:custGeom>
            <a:solidFill>
              <a:srgbClr val="FFFFFF"/>
            </a:solidFill>
          </p:spPr>
        </p:sp>
      </p:grpSp>
      <p:grpSp>
        <p:nvGrpSpPr>
          <p:cNvPr id="6" name="Group 6"/>
          <p:cNvGrpSpPr/>
          <p:nvPr/>
        </p:nvGrpSpPr>
        <p:grpSpPr>
          <a:xfrm>
            <a:off x="13889741" y="5236147"/>
            <a:ext cx="2857664" cy="3752834"/>
            <a:chOff x="0" y="0"/>
            <a:chExt cx="966667" cy="1269477"/>
          </a:xfrm>
        </p:grpSpPr>
        <p:sp>
          <p:nvSpPr>
            <p:cNvPr id="7" name="Freeform 7"/>
            <p:cNvSpPr/>
            <p:nvPr/>
          </p:nvSpPr>
          <p:spPr>
            <a:xfrm>
              <a:off x="0" y="0"/>
              <a:ext cx="966667" cy="1269477"/>
            </a:xfrm>
            <a:custGeom>
              <a:avLst/>
              <a:gdLst/>
              <a:ahLst/>
              <a:cxnLst/>
              <a:rect l="l" t="t" r="r" b="b"/>
              <a:pathLst>
                <a:path w="966667" h="1269477">
                  <a:moveTo>
                    <a:pt x="842207" y="1269477"/>
                  </a:moveTo>
                  <a:lnTo>
                    <a:pt x="124460" y="1269477"/>
                  </a:lnTo>
                  <a:cubicBezTo>
                    <a:pt x="55880" y="1269477"/>
                    <a:pt x="0" y="1213597"/>
                    <a:pt x="0" y="1145017"/>
                  </a:cubicBezTo>
                  <a:lnTo>
                    <a:pt x="0" y="124460"/>
                  </a:lnTo>
                  <a:cubicBezTo>
                    <a:pt x="0" y="55880"/>
                    <a:pt x="55880" y="0"/>
                    <a:pt x="124460" y="0"/>
                  </a:cubicBezTo>
                  <a:lnTo>
                    <a:pt x="842207" y="0"/>
                  </a:lnTo>
                  <a:cubicBezTo>
                    <a:pt x="910787" y="0"/>
                    <a:pt x="966667" y="55880"/>
                    <a:pt x="966667" y="124460"/>
                  </a:cubicBezTo>
                  <a:lnTo>
                    <a:pt x="966667" y="1145017"/>
                  </a:lnTo>
                  <a:cubicBezTo>
                    <a:pt x="966667" y="1213597"/>
                    <a:pt x="910787" y="1269477"/>
                    <a:pt x="842207" y="1269477"/>
                  </a:cubicBezTo>
                  <a:close/>
                </a:path>
              </a:pathLst>
            </a:custGeom>
            <a:solidFill>
              <a:srgbClr val="FFFFFF"/>
            </a:solidFill>
          </p:spPr>
        </p:sp>
      </p:grpSp>
      <p:grpSp>
        <p:nvGrpSpPr>
          <p:cNvPr id="8" name="Group 8"/>
          <p:cNvGrpSpPr/>
          <p:nvPr/>
        </p:nvGrpSpPr>
        <p:grpSpPr>
          <a:xfrm>
            <a:off x="7698160" y="5254076"/>
            <a:ext cx="2857664" cy="3752834"/>
            <a:chOff x="0" y="0"/>
            <a:chExt cx="966667" cy="1269477"/>
          </a:xfrm>
        </p:grpSpPr>
        <p:sp>
          <p:nvSpPr>
            <p:cNvPr id="9" name="Freeform 9"/>
            <p:cNvSpPr/>
            <p:nvPr/>
          </p:nvSpPr>
          <p:spPr>
            <a:xfrm>
              <a:off x="0" y="0"/>
              <a:ext cx="966667" cy="1269477"/>
            </a:xfrm>
            <a:custGeom>
              <a:avLst/>
              <a:gdLst/>
              <a:ahLst/>
              <a:cxnLst/>
              <a:rect l="l" t="t" r="r" b="b"/>
              <a:pathLst>
                <a:path w="966667" h="1269477">
                  <a:moveTo>
                    <a:pt x="842207" y="1269477"/>
                  </a:moveTo>
                  <a:lnTo>
                    <a:pt x="124460" y="1269477"/>
                  </a:lnTo>
                  <a:cubicBezTo>
                    <a:pt x="55880" y="1269477"/>
                    <a:pt x="0" y="1213597"/>
                    <a:pt x="0" y="1145017"/>
                  </a:cubicBezTo>
                  <a:lnTo>
                    <a:pt x="0" y="124460"/>
                  </a:lnTo>
                  <a:cubicBezTo>
                    <a:pt x="0" y="55880"/>
                    <a:pt x="55880" y="0"/>
                    <a:pt x="124460" y="0"/>
                  </a:cubicBezTo>
                  <a:lnTo>
                    <a:pt x="842207" y="0"/>
                  </a:lnTo>
                  <a:cubicBezTo>
                    <a:pt x="910787" y="0"/>
                    <a:pt x="966667" y="55880"/>
                    <a:pt x="966667" y="124460"/>
                  </a:cubicBezTo>
                  <a:lnTo>
                    <a:pt x="966667" y="1145017"/>
                  </a:lnTo>
                  <a:cubicBezTo>
                    <a:pt x="966667" y="1213597"/>
                    <a:pt x="910787" y="1269477"/>
                    <a:pt x="842207" y="1269477"/>
                  </a:cubicBezTo>
                  <a:close/>
                </a:path>
              </a:pathLst>
            </a:custGeom>
            <a:solidFill>
              <a:srgbClr val="FFFFFF"/>
            </a:solidFill>
          </p:spPr>
        </p:sp>
      </p:grpSp>
      <p:grpSp>
        <p:nvGrpSpPr>
          <p:cNvPr id="10" name="Group 10"/>
          <p:cNvGrpSpPr/>
          <p:nvPr/>
        </p:nvGrpSpPr>
        <p:grpSpPr>
          <a:xfrm>
            <a:off x="1540595" y="5254076"/>
            <a:ext cx="2857664" cy="3752834"/>
            <a:chOff x="0" y="0"/>
            <a:chExt cx="966667" cy="1269477"/>
          </a:xfrm>
        </p:grpSpPr>
        <p:sp>
          <p:nvSpPr>
            <p:cNvPr id="11" name="Freeform 11"/>
            <p:cNvSpPr/>
            <p:nvPr/>
          </p:nvSpPr>
          <p:spPr>
            <a:xfrm>
              <a:off x="0" y="0"/>
              <a:ext cx="966667" cy="1269477"/>
            </a:xfrm>
            <a:custGeom>
              <a:avLst/>
              <a:gdLst/>
              <a:ahLst/>
              <a:cxnLst/>
              <a:rect l="l" t="t" r="r" b="b"/>
              <a:pathLst>
                <a:path w="966667" h="1269477">
                  <a:moveTo>
                    <a:pt x="842207" y="1269477"/>
                  </a:moveTo>
                  <a:lnTo>
                    <a:pt x="124460" y="1269477"/>
                  </a:lnTo>
                  <a:cubicBezTo>
                    <a:pt x="55880" y="1269477"/>
                    <a:pt x="0" y="1213597"/>
                    <a:pt x="0" y="1145017"/>
                  </a:cubicBezTo>
                  <a:lnTo>
                    <a:pt x="0" y="124460"/>
                  </a:lnTo>
                  <a:cubicBezTo>
                    <a:pt x="0" y="55880"/>
                    <a:pt x="55880" y="0"/>
                    <a:pt x="124460" y="0"/>
                  </a:cubicBezTo>
                  <a:lnTo>
                    <a:pt x="842207" y="0"/>
                  </a:lnTo>
                  <a:cubicBezTo>
                    <a:pt x="910787" y="0"/>
                    <a:pt x="966667" y="55880"/>
                    <a:pt x="966667" y="124460"/>
                  </a:cubicBezTo>
                  <a:lnTo>
                    <a:pt x="966667" y="1145017"/>
                  </a:lnTo>
                  <a:cubicBezTo>
                    <a:pt x="966667" y="1213597"/>
                    <a:pt x="910787" y="1269477"/>
                    <a:pt x="842207" y="1269477"/>
                  </a:cubicBezTo>
                  <a:close/>
                </a:path>
              </a:pathLst>
            </a:custGeom>
            <a:solidFill>
              <a:srgbClr val="FFFFFF"/>
            </a:solidFill>
          </p:spPr>
        </p:sp>
      </p:grpSp>
      <p:sp>
        <p:nvSpPr>
          <p:cNvPr id="12" name="AutoShape 12"/>
          <p:cNvSpPr/>
          <p:nvPr/>
        </p:nvSpPr>
        <p:spPr>
          <a:xfrm rot="5400000">
            <a:off x="9038599" y="-1799561"/>
            <a:ext cx="142766" cy="3741889"/>
          </a:xfrm>
          <a:prstGeom prst="rect">
            <a:avLst/>
          </a:prstGeom>
          <a:solidFill>
            <a:srgbClr val="3777E4"/>
          </a:solidFill>
        </p:spPr>
      </p:sp>
      <p:sp>
        <p:nvSpPr>
          <p:cNvPr id="13" name="Freeform 13"/>
          <p:cNvSpPr/>
          <p:nvPr/>
        </p:nvSpPr>
        <p:spPr>
          <a:xfrm>
            <a:off x="2087828" y="6001818"/>
            <a:ext cx="1763198" cy="1406150"/>
          </a:xfrm>
          <a:custGeom>
            <a:avLst/>
            <a:gdLst/>
            <a:ahLst/>
            <a:cxnLst/>
            <a:rect l="l" t="t" r="r" b="b"/>
            <a:pathLst>
              <a:path w="1763198" h="1406150">
                <a:moveTo>
                  <a:pt x="0" y="0"/>
                </a:moveTo>
                <a:lnTo>
                  <a:pt x="1763198" y="0"/>
                </a:lnTo>
                <a:lnTo>
                  <a:pt x="1763198" y="1406151"/>
                </a:lnTo>
                <a:lnTo>
                  <a:pt x="0" y="1406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5207517" y="4649826"/>
            <a:ext cx="1715402" cy="1779925"/>
          </a:xfrm>
          <a:custGeom>
            <a:avLst/>
            <a:gdLst/>
            <a:ahLst/>
            <a:cxnLst/>
            <a:rect l="l" t="t" r="r" b="b"/>
            <a:pathLst>
              <a:path w="1715402" h="1779925">
                <a:moveTo>
                  <a:pt x="0" y="0"/>
                </a:moveTo>
                <a:lnTo>
                  <a:pt x="1715403" y="0"/>
                </a:lnTo>
                <a:lnTo>
                  <a:pt x="1715403" y="1779925"/>
                </a:lnTo>
                <a:lnTo>
                  <a:pt x="0" y="1779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381402" y="5750145"/>
            <a:ext cx="1525198" cy="1657824"/>
          </a:xfrm>
          <a:custGeom>
            <a:avLst/>
            <a:gdLst/>
            <a:ahLst/>
            <a:cxnLst/>
            <a:rect l="l" t="t" r="r" b="b"/>
            <a:pathLst>
              <a:path w="1525198" h="1657824">
                <a:moveTo>
                  <a:pt x="0" y="0"/>
                </a:moveTo>
                <a:lnTo>
                  <a:pt x="1525198" y="0"/>
                </a:lnTo>
                <a:lnTo>
                  <a:pt x="1525198" y="1657824"/>
                </a:lnTo>
                <a:lnTo>
                  <a:pt x="0" y="16578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1459284" y="4649826"/>
            <a:ext cx="1526998" cy="1526998"/>
          </a:xfrm>
          <a:custGeom>
            <a:avLst/>
            <a:gdLst/>
            <a:ahLst/>
            <a:cxnLst/>
            <a:rect l="l" t="t" r="r" b="b"/>
            <a:pathLst>
              <a:path w="1526998" h="1526998">
                <a:moveTo>
                  <a:pt x="0" y="0"/>
                </a:moveTo>
                <a:lnTo>
                  <a:pt x="1526999" y="0"/>
                </a:lnTo>
                <a:lnTo>
                  <a:pt x="1526999" y="1526999"/>
                </a:lnTo>
                <a:lnTo>
                  <a:pt x="0" y="15269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4577386" y="5750145"/>
            <a:ext cx="1482373" cy="1764730"/>
          </a:xfrm>
          <a:custGeom>
            <a:avLst/>
            <a:gdLst/>
            <a:ahLst/>
            <a:cxnLst/>
            <a:rect l="l" t="t" r="r" b="b"/>
            <a:pathLst>
              <a:path w="1482373" h="1764730">
                <a:moveTo>
                  <a:pt x="0" y="0"/>
                </a:moveTo>
                <a:lnTo>
                  <a:pt x="1482374" y="0"/>
                </a:lnTo>
                <a:lnTo>
                  <a:pt x="1482374" y="1764730"/>
                </a:lnTo>
                <a:lnTo>
                  <a:pt x="0" y="17647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4636386" y="6657268"/>
            <a:ext cx="2857664" cy="455295"/>
          </a:xfrm>
          <a:prstGeom prst="rect">
            <a:avLst/>
          </a:prstGeom>
        </p:spPr>
        <p:txBody>
          <a:bodyPr lIns="0" tIns="0" rIns="0" bIns="0" rtlCol="0" anchor="t">
            <a:spAutoFit/>
          </a:bodyPr>
          <a:lstStyle/>
          <a:p>
            <a:pPr algn="ctr">
              <a:lnSpc>
                <a:spcPts val="3779"/>
              </a:lnSpc>
            </a:pPr>
            <a:r>
              <a:rPr lang="en-US" sz="2699">
                <a:solidFill>
                  <a:srgbClr val="3777E4"/>
                </a:solidFill>
                <a:latin typeface="Open Sauce"/>
              </a:rPr>
              <a:t>Konsep</a:t>
            </a:r>
          </a:p>
        </p:txBody>
      </p:sp>
      <p:sp>
        <p:nvSpPr>
          <p:cNvPr id="19" name="TextBox 19"/>
          <p:cNvSpPr txBox="1"/>
          <p:nvPr/>
        </p:nvSpPr>
        <p:spPr>
          <a:xfrm>
            <a:off x="10793951" y="6419143"/>
            <a:ext cx="2857664" cy="931545"/>
          </a:xfrm>
          <a:prstGeom prst="rect">
            <a:avLst/>
          </a:prstGeom>
        </p:spPr>
        <p:txBody>
          <a:bodyPr lIns="0" tIns="0" rIns="0" bIns="0" rtlCol="0" anchor="t">
            <a:spAutoFit/>
          </a:bodyPr>
          <a:lstStyle/>
          <a:p>
            <a:pPr algn="ctr">
              <a:lnSpc>
                <a:spcPts val="3779"/>
              </a:lnSpc>
            </a:pPr>
            <a:r>
              <a:rPr lang="en-US" sz="2699">
                <a:solidFill>
                  <a:srgbClr val="3777E4"/>
                </a:solidFill>
                <a:latin typeface="Open Sauce"/>
              </a:rPr>
              <a:t>Framework</a:t>
            </a:r>
          </a:p>
          <a:p>
            <a:pPr algn="ctr">
              <a:lnSpc>
                <a:spcPts val="3779"/>
              </a:lnSpc>
            </a:pPr>
            <a:r>
              <a:rPr lang="en-US" sz="2699">
                <a:solidFill>
                  <a:srgbClr val="3777E4"/>
                </a:solidFill>
                <a:latin typeface="Open Sauce"/>
              </a:rPr>
              <a:t>Frontend</a:t>
            </a:r>
          </a:p>
        </p:txBody>
      </p:sp>
      <p:sp>
        <p:nvSpPr>
          <p:cNvPr id="20" name="TextBox 20"/>
          <p:cNvSpPr txBox="1"/>
          <p:nvPr/>
        </p:nvSpPr>
        <p:spPr>
          <a:xfrm>
            <a:off x="13889741" y="7700142"/>
            <a:ext cx="2857664" cy="455295"/>
          </a:xfrm>
          <a:prstGeom prst="rect">
            <a:avLst/>
          </a:prstGeom>
        </p:spPr>
        <p:txBody>
          <a:bodyPr lIns="0" tIns="0" rIns="0" bIns="0" rtlCol="0" anchor="t">
            <a:spAutoFit/>
          </a:bodyPr>
          <a:lstStyle/>
          <a:p>
            <a:pPr algn="ctr">
              <a:lnSpc>
                <a:spcPts val="3779"/>
              </a:lnSpc>
            </a:pPr>
            <a:r>
              <a:rPr lang="en-US" sz="2699">
                <a:solidFill>
                  <a:srgbClr val="3777E4"/>
                </a:solidFill>
                <a:latin typeface="Open Sauce"/>
              </a:rPr>
              <a:t>Progress</a:t>
            </a:r>
          </a:p>
        </p:txBody>
      </p:sp>
      <p:sp>
        <p:nvSpPr>
          <p:cNvPr id="21" name="TextBox 21"/>
          <p:cNvSpPr txBox="1"/>
          <p:nvPr/>
        </p:nvSpPr>
        <p:spPr>
          <a:xfrm>
            <a:off x="1540595" y="7837522"/>
            <a:ext cx="2857664" cy="455295"/>
          </a:xfrm>
          <a:prstGeom prst="rect">
            <a:avLst/>
          </a:prstGeom>
        </p:spPr>
        <p:txBody>
          <a:bodyPr lIns="0" tIns="0" rIns="0" bIns="0" rtlCol="0" anchor="t">
            <a:spAutoFit/>
          </a:bodyPr>
          <a:lstStyle/>
          <a:p>
            <a:pPr algn="ctr">
              <a:lnSpc>
                <a:spcPts val="3779"/>
              </a:lnSpc>
            </a:pPr>
            <a:r>
              <a:rPr lang="en-US" sz="2699">
                <a:solidFill>
                  <a:srgbClr val="3777E4"/>
                </a:solidFill>
                <a:latin typeface="Open Sauce"/>
              </a:rPr>
              <a:t>Tema</a:t>
            </a:r>
          </a:p>
        </p:txBody>
      </p:sp>
      <p:sp>
        <p:nvSpPr>
          <p:cNvPr id="22" name="TextBox 22"/>
          <p:cNvSpPr txBox="1"/>
          <p:nvPr/>
        </p:nvSpPr>
        <p:spPr>
          <a:xfrm>
            <a:off x="7698160" y="7599397"/>
            <a:ext cx="2857664" cy="931545"/>
          </a:xfrm>
          <a:prstGeom prst="rect">
            <a:avLst/>
          </a:prstGeom>
        </p:spPr>
        <p:txBody>
          <a:bodyPr lIns="0" tIns="0" rIns="0" bIns="0" rtlCol="0" anchor="t">
            <a:spAutoFit/>
          </a:bodyPr>
          <a:lstStyle/>
          <a:p>
            <a:pPr algn="ctr">
              <a:lnSpc>
                <a:spcPts val="3779"/>
              </a:lnSpc>
            </a:pPr>
            <a:r>
              <a:rPr lang="en-US" sz="2699">
                <a:solidFill>
                  <a:srgbClr val="3777E4"/>
                </a:solidFill>
                <a:latin typeface="Open Sauce"/>
              </a:rPr>
              <a:t>Framework</a:t>
            </a:r>
          </a:p>
          <a:p>
            <a:pPr algn="ctr">
              <a:lnSpc>
                <a:spcPts val="3779"/>
              </a:lnSpc>
            </a:pPr>
            <a:r>
              <a:rPr lang="en-US" sz="2699">
                <a:solidFill>
                  <a:srgbClr val="3777E4"/>
                </a:solidFill>
                <a:latin typeface="Open Sauce"/>
              </a:rPr>
              <a:t>Backend</a:t>
            </a:r>
          </a:p>
        </p:txBody>
      </p:sp>
      <p:sp>
        <p:nvSpPr>
          <p:cNvPr id="23" name="TextBox 23"/>
          <p:cNvSpPr txBox="1"/>
          <p:nvPr/>
        </p:nvSpPr>
        <p:spPr>
          <a:xfrm>
            <a:off x="5084983" y="1802498"/>
            <a:ext cx="8118033" cy="923925"/>
          </a:xfrm>
          <a:prstGeom prst="rect">
            <a:avLst/>
          </a:prstGeom>
        </p:spPr>
        <p:txBody>
          <a:bodyPr lIns="0" tIns="0" rIns="0" bIns="0" rtlCol="0" anchor="t">
            <a:spAutoFit/>
          </a:bodyPr>
          <a:lstStyle/>
          <a:p>
            <a:pPr algn="ctr">
              <a:lnSpc>
                <a:spcPts val="7200"/>
              </a:lnSpc>
            </a:pPr>
            <a:r>
              <a:rPr lang="en-US" sz="6000">
                <a:solidFill>
                  <a:srgbClr val="3777E4"/>
                </a:solidFill>
                <a:latin typeface="Open Sauce Bold"/>
              </a:rPr>
              <a:t>Pembahasan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3250" cy="10287000"/>
            <a:chOff x="0" y="0"/>
            <a:chExt cx="12657667" cy="13716000"/>
          </a:xfrm>
        </p:grpSpPr>
        <p:pic>
          <p:nvPicPr>
            <p:cNvPr id="3" name="Picture 3"/>
            <p:cNvPicPr>
              <a:picLocks noChangeAspect="1"/>
            </p:cNvPicPr>
            <p:nvPr/>
          </p:nvPicPr>
          <p:blipFill>
            <a:blip r:embed="rId2"/>
            <a:srcRect t="13902" b="13902"/>
            <a:stretch>
              <a:fillRect/>
            </a:stretch>
          </p:blipFill>
          <p:spPr>
            <a:xfrm>
              <a:off x="0" y="0"/>
              <a:ext cx="12657667" cy="13716000"/>
            </a:xfrm>
            <a:prstGeom prst="rect">
              <a:avLst/>
            </a:prstGeom>
          </p:spPr>
        </p:pic>
      </p:grpSp>
      <p:sp>
        <p:nvSpPr>
          <p:cNvPr id="4" name="Freeform 4"/>
          <p:cNvSpPr/>
          <p:nvPr/>
        </p:nvSpPr>
        <p:spPr>
          <a:xfrm flipH="1">
            <a:off x="4769591" y="2129432"/>
            <a:ext cx="3377010" cy="1502769"/>
          </a:xfrm>
          <a:custGeom>
            <a:avLst/>
            <a:gdLst/>
            <a:ahLst/>
            <a:cxnLst/>
            <a:rect l="l" t="t" r="r" b="b"/>
            <a:pathLst>
              <a:path w="3377010" h="1502769">
                <a:moveTo>
                  <a:pt x="3377010" y="0"/>
                </a:moveTo>
                <a:lnTo>
                  <a:pt x="0" y="0"/>
                </a:lnTo>
                <a:lnTo>
                  <a:pt x="0" y="1502770"/>
                </a:lnTo>
                <a:lnTo>
                  <a:pt x="3377010" y="1502770"/>
                </a:lnTo>
                <a:lnTo>
                  <a:pt x="337701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V="1">
            <a:off x="2338585" y="6982913"/>
            <a:ext cx="3377010" cy="1502769"/>
          </a:xfrm>
          <a:custGeom>
            <a:avLst/>
            <a:gdLst/>
            <a:ahLst/>
            <a:cxnLst/>
            <a:rect l="l" t="t" r="r" b="b"/>
            <a:pathLst>
              <a:path w="3377010" h="1502769">
                <a:moveTo>
                  <a:pt x="0" y="1502770"/>
                </a:moveTo>
                <a:lnTo>
                  <a:pt x="3377010" y="1502770"/>
                </a:lnTo>
                <a:lnTo>
                  <a:pt x="3377010" y="0"/>
                </a:lnTo>
                <a:lnTo>
                  <a:pt x="0" y="0"/>
                </a:lnTo>
                <a:lnTo>
                  <a:pt x="0" y="150277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5839017" y="2371475"/>
            <a:ext cx="380530" cy="362454"/>
          </a:xfrm>
          <a:custGeom>
            <a:avLst/>
            <a:gdLst/>
            <a:ahLst/>
            <a:cxnLst/>
            <a:rect l="l" t="t" r="r" b="b"/>
            <a:pathLst>
              <a:path w="380530" h="362454">
                <a:moveTo>
                  <a:pt x="0" y="0"/>
                </a:moveTo>
                <a:lnTo>
                  <a:pt x="380530" y="0"/>
                </a:lnTo>
                <a:lnTo>
                  <a:pt x="380530"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3412740" y="7574412"/>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6267831" y="2371475"/>
            <a:ext cx="380530" cy="362454"/>
          </a:xfrm>
          <a:custGeom>
            <a:avLst/>
            <a:gdLst/>
            <a:ahLst/>
            <a:cxnLst/>
            <a:rect l="l" t="t" r="r" b="b"/>
            <a:pathLst>
              <a:path w="380530" h="362454">
                <a:moveTo>
                  <a:pt x="0" y="0"/>
                </a:moveTo>
                <a:lnTo>
                  <a:pt x="380530" y="0"/>
                </a:lnTo>
                <a:lnTo>
                  <a:pt x="380530"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841554" y="7574412"/>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696646" y="2371475"/>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270368" y="7574412"/>
            <a:ext cx="380530" cy="362454"/>
          </a:xfrm>
          <a:custGeom>
            <a:avLst/>
            <a:gdLst/>
            <a:ahLst/>
            <a:cxnLst/>
            <a:rect l="l" t="t" r="r" b="b"/>
            <a:pathLst>
              <a:path w="380530" h="362454">
                <a:moveTo>
                  <a:pt x="0" y="0"/>
                </a:moveTo>
                <a:lnTo>
                  <a:pt x="380530" y="0"/>
                </a:lnTo>
                <a:lnTo>
                  <a:pt x="380530"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125460" y="2371475"/>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4699183" y="7574412"/>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7554274" y="2371475"/>
            <a:ext cx="380530" cy="362454"/>
          </a:xfrm>
          <a:custGeom>
            <a:avLst/>
            <a:gdLst/>
            <a:ahLst/>
            <a:cxnLst/>
            <a:rect l="l" t="t" r="r" b="b"/>
            <a:pathLst>
              <a:path w="380530" h="362454">
                <a:moveTo>
                  <a:pt x="0" y="0"/>
                </a:moveTo>
                <a:lnTo>
                  <a:pt x="380530" y="0"/>
                </a:lnTo>
                <a:lnTo>
                  <a:pt x="380530"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5127997" y="7574412"/>
            <a:ext cx="380530" cy="362454"/>
          </a:xfrm>
          <a:custGeom>
            <a:avLst/>
            <a:gdLst/>
            <a:ahLst/>
            <a:cxnLst/>
            <a:rect l="l" t="t" r="r" b="b"/>
            <a:pathLst>
              <a:path w="380530" h="362454">
                <a:moveTo>
                  <a:pt x="0" y="0"/>
                </a:moveTo>
                <a:lnTo>
                  <a:pt x="380529" y="0"/>
                </a:lnTo>
                <a:lnTo>
                  <a:pt x="380529" y="362454"/>
                </a:lnTo>
                <a:lnTo>
                  <a:pt x="0" y="3624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AutoShape 16"/>
          <p:cNvSpPr/>
          <p:nvPr/>
        </p:nvSpPr>
        <p:spPr>
          <a:xfrm>
            <a:off x="5839017" y="2890342"/>
            <a:ext cx="2095787" cy="0"/>
          </a:xfrm>
          <a:prstGeom prst="line">
            <a:avLst/>
          </a:prstGeom>
          <a:ln w="47625" cap="rnd">
            <a:solidFill>
              <a:srgbClr val="FBCA00"/>
            </a:solidFill>
            <a:prstDash val="solid"/>
            <a:headEnd type="none" w="sm" len="sm"/>
            <a:tailEnd type="none" w="sm" len="sm"/>
          </a:ln>
        </p:spPr>
      </p:sp>
      <p:sp>
        <p:nvSpPr>
          <p:cNvPr id="17" name="AutoShape 17"/>
          <p:cNvSpPr/>
          <p:nvPr/>
        </p:nvSpPr>
        <p:spPr>
          <a:xfrm>
            <a:off x="3412740" y="8093279"/>
            <a:ext cx="2095787" cy="0"/>
          </a:xfrm>
          <a:prstGeom prst="line">
            <a:avLst/>
          </a:prstGeom>
          <a:ln w="47625" cap="rnd">
            <a:solidFill>
              <a:srgbClr val="FBCA00"/>
            </a:solidFill>
            <a:prstDash val="solid"/>
            <a:headEnd type="none" w="sm" len="sm"/>
            <a:tailEnd type="none" w="sm" len="sm"/>
          </a:ln>
        </p:spPr>
      </p:sp>
      <p:sp>
        <p:nvSpPr>
          <p:cNvPr id="18" name="Freeform 18"/>
          <p:cNvSpPr/>
          <p:nvPr/>
        </p:nvSpPr>
        <p:spPr>
          <a:xfrm>
            <a:off x="4971931" y="2371475"/>
            <a:ext cx="657939" cy="657939"/>
          </a:xfrm>
          <a:custGeom>
            <a:avLst/>
            <a:gdLst/>
            <a:ahLst/>
            <a:cxnLst/>
            <a:rect l="l" t="t" r="r" b="b"/>
            <a:pathLst>
              <a:path w="657939" h="657939">
                <a:moveTo>
                  <a:pt x="0" y="0"/>
                </a:moveTo>
                <a:lnTo>
                  <a:pt x="657939" y="0"/>
                </a:lnTo>
                <a:lnTo>
                  <a:pt x="657939" y="657939"/>
                </a:lnTo>
                <a:lnTo>
                  <a:pt x="0" y="657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2545653" y="7574412"/>
            <a:ext cx="657939" cy="657939"/>
          </a:xfrm>
          <a:custGeom>
            <a:avLst/>
            <a:gdLst/>
            <a:ahLst/>
            <a:cxnLst/>
            <a:rect l="l" t="t" r="r" b="b"/>
            <a:pathLst>
              <a:path w="657939" h="657939">
                <a:moveTo>
                  <a:pt x="0" y="0"/>
                </a:moveTo>
                <a:lnTo>
                  <a:pt x="657940" y="0"/>
                </a:lnTo>
                <a:lnTo>
                  <a:pt x="657940" y="657939"/>
                </a:lnTo>
                <a:lnTo>
                  <a:pt x="0" y="6579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AutoShape 20"/>
          <p:cNvSpPr/>
          <p:nvPr/>
        </p:nvSpPr>
        <p:spPr>
          <a:xfrm>
            <a:off x="10758948" y="1982551"/>
            <a:ext cx="6225942" cy="0"/>
          </a:xfrm>
          <a:prstGeom prst="line">
            <a:avLst/>
          </a:prstGeom>
          <a:ln w="47625" cap="rnd">
            <a:solidFill>
              <a:srgbClr val="E1E1E1"/>
            </a:solidFill>
            <a:prstDash val="solid"/>
            <a:headEnd type="none" w="sm" len="sm"/>
            <a:tailEnd type="none" w="sm" len="sm"/>
          </a:ln>
        </p:spPr>
      </p:sp>
      <p:sp>
        <p:nvSpPr>
          <p:cNvPr id="21" name="TextBox 21"/>
          <p:cNvSpPr txBox="1"/>
          <p:nvPr/>
        </p:nvSpPr>
        <p:spPr>
          <a:xfrm>
            <a:off x="10758948" y="2576619"/>
            <a:ext cx="6225942" cy="1588130"/>
          </a:xfrm>
          <a:prstGeom prst="rect">
            <a:avLst/>
          </a:prstGeom>
        </p:spPr>
        <p:txBody>
          <a:bodyPr lIns="0" tIns="0" rIns="0" bIns="0" rtlCol="0" anchor="t">
            <a:spAutoFit/>
          </a:bodyPr>
          <a:lstStyle/>
          <a:p>
            <a:pPr>
              <a:lnSpc>
                <a:spcPts val="6440"/>
              </a:lnSpc>
            </a:pPr>
            <a:r>
              <a:rPr lang="en-US" sz="4600">
                <a:solidFill>
                  <a:srgbClr val="000000"/>
                </a:solidFill>
                <a:latin typeface="Open Sauce Semi-Bold"/>
              </a:rPr>
              <a:t>Manajemen Inventory Toko Sepatu </a:t>
            </a:r>
          </a:p>
        </p:txBody>
      </p:sp>
      <p:sp>
        <p:nvSpPr>
          <p:cNvPr id="22" name="TextBox 22"/>
          <p:cNvSpPr txBox="1"/>
          <p:nvPr/>
        </p:nvSpPr>
        <p:spPr>
          <a:xfrm>
            <a:off x="10758948" y="4659630"/>
            <a:ext cx="6225942" cy="4791069"/>
          </a:xfrm>
          <a:prstGeom prst="rect">
            <a:avLst/>
          </a:prstGeom>
        </p:spPr>
        <p:txBody>
          <a:bodyPr lIns="0" tIns="0" rIns="0" bIns="0" rtlCol="0" anchor="t">
            <a:spAutoFit/>
          </a:bodyPr>
          <a:lstStyle/>
          <a:p>
            <a:pPr algn="just">
              <a:lnSpc>
                <a:spcPts val="4200"/>
              </a:lnSpc>
            </a:pPr>
            <a:r>
              <a:rPr lang="en-US" sz="3000">
                <a:solidFill>
                  <a:srgbClr val="000000"/>
                </a:solidFill>
                <a:latin typeface="Open Sauce"/>
              </a:rPr>
              <a:t>adalah sebuah aplikasi web yang dirancang untuk mengelola inventaris atau stok produk pada sebuah toko sepatu. Aplikasi ini dilengkapi dengan operasi dasar CRUD (Create, Read, Update, Delete) untuk memudahkan pengguna dalam manajemen data produk sepatu.</a:t>
            </a:r>
          </a:p>
        </p:txBody>
      </p:sp>
      <p:sp>
        <p:nvSpPr>
          <p:cNvPr id="23" name="TextBox 23"/>
          <p:cNvSpPr txBox="1"/>
          <p:nvPr/>
        </p:nvSpPr>
        <p:spPr>
          <a:xfrm>
            <a:off x="11277187" y="996073"/>
            <a:ext cx="5189465" cy="530224"/>
          </a:xfrm>
          <a:prstGeom prst="rect">
            <a:avLst/>
          </a:prstGeom>
        </p:spPr>
        <p:txBody>
          <a:bodyPr lIns="0" tIns="0" rIns="0" bIns="0" rtlCol="0" anchor="t">
            <a:spAutoFit/>
          </a:bodyPr>
          <a:lstStyle/>
          <a:p>
            <a:pPr algn="ctr">
              <a:lnSpc>
                <a:spcPts val="3999"/>
              </a:lnSpc>
            </a:pPr>
            <a:r>
              <a:rPr lang="en-US" sz="3999">
                <a:solidFill>
                  <a:srgbClr val="3777E4"/>
                </a:solidFill>
                <a:latin typeface="Open Sauce Bold"/>
              </a:rPr>
              <a:t>Tema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r="-74"/>
            </a:stretch>
          </a:blipFill>
        </p:spPr>
      </p:sp>
      <p:grpSp>
        <p:nvGrpSpPr>
          <p:cNvPr id="3" name="Group 3"/>
          <p:cNvGrpSpPr/>
          <p:nvPr/>
        </p:nvGrpSpPr>
        <p:grpSpPr>
          <a:xfrm>
            <a:off x="-591744" y="-17855"/>
            <a:ext cx="8840795" cy="10304855"/>
            <a:chOff x="0" y="0"/>
            <a:chExt cx="2990590" cy="3485840"/>
          </a:xfrm>
        </p:grpSpPr>
        <p:sp>
          <p:nvSpPr>
            <p:cNvPr id="4" name="Freeform 4"/>
            <p:cNvSpPr/>
            <p:nvPr/>
          </p:nvSpPr>
          <p:spPr>
            <a:xfrm>
              <a:off x="0" y="0"/>
              <a:ext cx="2990590" cy="3485840"/>
            </a:xfrm>
            <a:custGeom>
              <a:avLst/>
              <a:gdLst/>
              <a:ahLst/>
              <a:cxnLst/>
              <a:rect l="l" t="t" r="r" b="b"/>
              <a:pathLst>
                <a:path w="2990590" h="3485840">
                  <a:moveTo>
                    <a:pt x="2866130" y="3485840"/>
                  </a:moveTo>
                  <a:lnTo>
                    <a:pt x="124460" y="3485840"/>
                  </a:lnTo>
                  <a:cubicBezTo>
                    <a:pt x="55880" y="3485840"/>
                    <a:pt x="0" y="3429960"/>
                    <a:pt x="0" y="3361380"/>
                  </a:cubicBezTo>
                  <a:lnTo>
                    <a:pt x="0" y="124460"/>
                  </a:lnTo>
                  <a:cubicBezTo>
                    <a:pt x="0" y="55880"/>
                    <a:pt x="55880" y="0"/>
                    <a:pt x="124460" y="0"/>
                  </a:cubicBezTo>
                  <a:lnTo>
                    <a:pt x="2866130" y="0"/>
                  </a:lnTo>
                  <a:cubicBezTo>
                    <a:pt x="2934710" y="0"/>
                    <a:pt x="2990590" y="55880"/>
                    <a:pt x="2990590" y="124460"/>
                  </a:cubicBezTo>
                  <a:lnTo>
                    <a:pt x="2990590" y="3361380"/>
                  </a:lnTo>
                  <a:cubicBezTo>
                    <a:pt x="2990590" y="3429960"/>
                    <a:pt x="2934710" y="3485840"/>
                    <a:pt x="2866130" y="3485840"/>
                  </a:cubicBezTo>
                  <a:close/>
                </a:path>
              </a:pathLst>
            </a:custGeom>
            <a:solidFill>
              <a:srgbClr val="FFFFFF"/>
            </a:solidFill>
          </p:spPr>
        </p:sp>
      </p:grpSp>
      <p:sp>
        <p:nvSpPr>
          <p:cNvPr id="5" name="TextBox 5"/>
          <p:cNvSpPr txBox="1"/>
          <p:nvPr/>
        </p:nvSpPr>
        <p:spPr>
          <a:xfrm>
            <a:off x="1028700" y="1019175"/>
            <a:ext cx="8118033" cy="923925"/>
          </a:xfrm>
          <a:prstGeom prst="rect">
            <a:avLst/>
          </a:prstGeom>
        </p:spPr>
        <p:txBody>
          <a:bodyPr lIns="0" tIns="0" rIns="0" bIns="0" rtlCol="0" anchor="t">
            <a:spAutoFit/>
          </a:bodyPr>
          <a:lstStyle/>
          <a:p>
            <a:pPr>
              <a:lnSpc>
                <a:spcPts val="7200"/>
              </a:lnSpc>
            </a:pPr>
            <a:r>
              <a:rPr lang="en-US" sz="6000">
                <a:solidFill>
                  <a:srgbClr val="3777E4"/>
                </a:solidFill>
                <a:latin typeface="Open Sauce Bold"/>
              </a:rPr>
              <a:t>Konsep</a:t>
            </a:r>
          </a:p>
        </p:txBody>
      </p:sp>
      <p:sp>
        <p:nvSpPr>
          <p:cNvPr id="6" name="TextBox 6"/>
          <p:cNvSpPr txBox="1"/>
          <p:nvPr/>
        </p:nvSpPr>
        <p:spPr>
          <a:xfrm>
            <a:off x="1025967" y="2507808"/>
            <a:ext cx="6798675" cy="6288407"/>
          </a:xfrm>
          <a:prstGeom prst="rect">
            <a:avLst/>
          </a:prstGeom>
        </p:spPr>
        <p:txBody>
          <a:bodyPr lIns="0" tIns="0" rIns="0" bIns="0" rtlCol="0" anchor="t">
            <a:spAutoFit/>
          </a:bodyPr>
          <a:lstStyle/>
          <a:p>
            <a:pPr>
              <a:lnSpc>
                <a:spcPts val="5579"/>
              </a:lnSpc>
            </a:pPr>
            <a:r>
              <a:rPr lang="en-US" sz="3099">
                <a:solidFill>
                  <a:srgbClr val="000000"/>
                </a:solidFill>
                <a:latin typeface="Open Sauce"/>
              </a:rPr>
              <a:t>Tampilan web untuk Login Admin </a:t>
            </a:r>
          </a:p>
          <a:p>
            <a:pPr>
              <a:lnSpc>
                <a:spcPts val="5579"/>
              </a:lnSpc>
            </a:pPr>
            <a:r>
              <a:rPr lang="en-US" sz="3099">
                <a:solidFill>
                  <a:srgbClr val="000000"/>
                </a:solidFill>
                <a:latin typeface="Open Sauce"/>
              </a:rPr>
              <a:t>CRUD data produk sepatu:</a:t>
            </a:r>
          </a:p>
          <a:p>
            <a:pPr marL="669285" lvl="1" indent="-334642">
              <a:lnSpc>
                <a:spcPts val="5579"/>
              </a:lnSpc>
              <a:buFont typeface="Arial"/>
              <a:buChar char="•"/>
            </a:pPr>
            <a:r>
              <a:rPr lang="en-US" sz="3099">
                <a:solidFill>
                  <a:srgbClr val="000000"/>
                </a:solidFill>
                <a:latin typeface="Open Sauce"/>
              </a:rPr>
              <a:t>Id</a:t>
            </a:r>
          </a:p>
          <a:p>
            <a:pPr marL="669285" lvl="1" indent="-334642">
              <a:lnSpc>
                <a:spcPts val="5579"/>
              </a:lnSpc>
              <a:buFont typeface="Arial"/>
              <a:buChar char="•"/>
            </a:pPr>
            <a:r>
              <a:rPr lang="en-US" sz="3099">
                <a:solidFill>
                  <a:srgbClr val="000000"/>
                </a:solidFill>
                <a:latin typeface="Open Sauce"/>
              </a:rPr>
              <a:t>Nama</a:t>
            </a:r>
          </a:p>
          <a:p>
            <a:pPr marL="669285" lvl="1" indent="-334642">
              <a:lnSpc>
                <a:spcPts val="5579"/>
              </a:lnSpc>
              <a:buFont typeface="Arial"/>
              <a:buChar char="•"/>
            </a:pPr>
            <a:r>
              <a:rPr lang="en-US" sz="3099">
                <a:solidFill>
                  <a:srgbClr val="000000"/>
                </a:solidFill>
                <a:latin typeface="Open Sauce"/>
              </a:rPr>
              <a:t>Merk</a:t>
            </a:r>
          </a:p>
          <a:p>
            <a:pPr marL="669285" lvl="1" indent="-334642">
              <a:lnSpc>
                <a:spcPts val="5579"/>
              </a:lnSpc>
              <a:buFont typeface="Arial"/>
              <a:buChar char="•"/>
            </a:pPr>
            <a:r>
              <a:rPr lang="en-US" sz="3099">
                <a:solidFill>
                  <a:srgbClr val="000000"/>
                </a:solidFill>
                <a:latin typeface="Open Sauce"/>
              </a:rPr>
              <a:t>Jenis</a:t>
            </a:r>
          </a:p>
          <a:p>
            <a:pPr marL="669285" lvl="1" indent="-334642">
              <a:lnSpc>
                <a:spcPts val="5579"/>
              </a:lnSpc>
              <a:buFont typeface="Arial"/>
              <a:buChar char="•"/>
            </a:pPr>
            <a:r>
              <a:rPr lang="en-US" sz="3099">
                <a:solidFill>
                  <a:srgbClr val="000000"/>
                </a:solidFill>
                <a:latin typeface="Open Sauce"/>
              </a:rPr>
              <a:t>Ukuran</a:t>
            </a:r>
          </a:p>
          <a:p>
            <a:pPr marL="669285" lvl="1" indent="-334642">
              <a:lnSpc>
                <a:spcPts val="5579"/>
              </a:lnSpc>
              <a:buFont typeface="Arial"/>
              <a:buChar char="•"/>
            </a:pPr>
            <a:r>
              <a:rPr lang="en-US" sz="3099">
                <a:solidFill>
                  <a:srgbClr val="000000"/>
                </a:solidFill>
                <a:latin typeface="Open Sauce"/>
              </a:rPr>
              <a:t>Harga</a:t>
            </a:r>
          </a:p>
          <a:p>
            <a:pPr marL="669285" lvl="1" indent="-334642">
              <a:lnSpc>
                <a:spcPts val="5579"/>
              </a:lnSpc>
              <a:buFont typeface="Arial"/>
              <a:buChar char="•"/>
            </a:pPr>
            <a:r>
              <a:rPr lang="en-US" sz="3099">
                <a:solidFill>
                  <a:srgbClr val="000000"/>
                </a:solidFill>
                <a:latin typeface="Open Sauce"/>
              </a:rPr>
              <a:t>Stock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r="-74"/>
            </a:stretch>
          </a:blipFill>
        </p:spPr>
      </p:sp>
      <p:grpSp>
        <p:nvGrpSpPr>
          <p:cNvPr id="3" name="Group 3"/>
          <p:cNvGrpSpPr/>
          <p:nvPr/>
        </p:nvGrpSpPr>
        <p:grpSpPr>
          <a:xfrm>
            <a:off x="-591744" y="-17855"/>
            <a:ext cx="13908520" cy="10304855"/>
            <a:chOff x="0" y="0"/>
            <a:chExt cx="4704857" cy="3485840"/>
          </a:xfrm>
        </p:grpSpPr>
        <p:sp>
          <p:nvSpPr>
            <p:cNvPr id="4" name="Freeform 4"/>
            <p:cNvSpPr/>
            <p:nvPr/>
          </p:nvSpPr>
          <p:spPr>
            <a:xfrm>
              <a:off x="0" y="0"/>
              <a:ext cx="4704857" cy="3485840"/>
            </a:xfrm>
            <a:custGeom>
              <a:avLst/>
              <a:gdLst/>
              <a:ahLst/>
              <a:cxnLst/>
              <a:rect l="l" t="t" r="r" b="b"/>
              <a:pathLst>
                <a:path w="4704857" h="3485840">
                  <a:moveTo>
                    <a:pt x="4580397" y="3485840"/>
                  </a:moveTo>
                  <a:lnTo>
                    <a:pt x="124460" y="3485840"/>
                  </a:lnTo>
                  <a:cubicBezTo>
                    <a:pt x="55880" y="3485840"/>
                    <a:pt x="0" y="3429960"/>
                    <a:pt x="0" y="3361380"/>
                  </a:cubicBezTo>
                  <a:lnTo>
                    <a:pt x="0" y="124460"/>
                  </a:lnTo>
                  <a:cubicBezTo>
                    <a:pt x="0" y="55880"/>
                    <a:pt x="55880" y="0"/>
                    <a:pt x="124460" y="0"/>
                  </a:cubicBezTo>
                  <a:lnTo>
                    <a:pt x="4580398" y="0"/>
                  </a:lnTo>
                  <a:cubicBezTo>
                    <a:pt x="4648977" y="0"/>
                    <a:pt x="4704857" y="55880"/>
                    <a:pt x="4704857" y="124460"/>
                  </a:cubicBezTo>
                  <a:lnTo>
                    <a:pt x="4704857" y="3361380"/>
                  </a:lnTo>
                  <a:cubicBezTo>
                    <a:pt x="4704857" y="3429960"/>
                    <a:pt x="4648977" y="3485840"/>
                    <a:pt x="4580398" y="3485840"/>
                  </a:cubicBezTo>
                  <a:close/>
                </a:path>
              </a:pathLst>
            </a:custGeom>
            <a:solidFill>
              <a:srgbClr val="FFFFFF"/>
            </a:solidFill>
          </p:spPr>
        </p:sp>
      </p:grpSp>
      <p:sp>
        <p:nvSpPr>
          <p:cNvPr id="5" name="TextBox 5"/>
          <p:cNvSpPr txBox="1"/>
          <p:nvPr/>
        </p:nvSpPr>
        <p:spPr>
          <a:xfrm>
            <a:off x="1028700" y="1019175"/>
            <a:ext cx="8118033" cy="923925"/>
          </a:xfrm>
          <a:prstGeom prst="rect">
            <a:avLst/>
          </a:prstGeom>
        </p:spPr>
        <p:txBody>
          <a:bodyPr lIns="0" tIns="0" rIns="0" bIns="0" rtlCol="0" anchor="t">
            <a:spAutoFit/>
          </a:bodyPr>
          <a:lstStyle/>
          <a:p>
            <a:pPr>
              <a:lnSpc>
                <a:spcPts val="7200"/>
              </a:lnSpc>
            </a:pPr>
            <a:r>
              <a:rPr lang="en-US" sz="6000">
                <a:solidFill>
                  <a:srgbClr val="3777E4"/>
                </a:solidFill>
                <a:latin typeface="Open Sauce Bold"/>
              </a:rPr>
              <a:t>Konsep</a:t>
            </a:r>
          </a:p>
        </p:txBody>
      </p:sp>
      <p:sp>
        <p:nvSpPr>
          <p:cNvPr id="6" name="TextBox 6"/>
          <p:cNvSpPr txBox="1"/>
          <p:nvPr/>
        </p:nvSpPr>
        <p:spPr>
          <a:xfrm>
            <a:off x="1025967" y="2460183"/>
            <a:ext cx="5336549" cy="5092068"/>
          </a:xfrm>
          <a:prstGeom prst="rect">
            <a:avLst/>
          </a:prstGeom>
        </p:spPr>
        <p:txBody>
          <a:bodyPr lIns="0" tIns="0" rIns="0" bIns="0" rtlCol="0" anchor="t">
            <a:spAutoFit/>
          </a:bodyPr>
          <a:lstStyle/>
          <a:p>
            <a:pPr>
              <a:lnSpc>
                <a:spcPts val="7199"/>
              </a:lnSpc>
            </a:pPr>
            <a:r>
              <a:rPr lang="en-US" sz="3999">
                <a:solidFill>
                  <a:srgbClr val="000000"/>
                </a:solidFill>
                <a:latin typeface="Open Sauce Bold"/>
              </a:rPr>
              <a:t>Fitur:</a:t>
            </a:r>
          </a:p>
          <a:p>
            <a:pPr marL="669285" lvl="1" indent="-334642">
              <a:lnSpc>
                <a:spcPts val="5579"/>
              </a:lnSpc>
              <a:buFont typeface="Arial"/>
              <a:buChar char="•"/>
            </a:pPr>
            <a:r>
              <a:rPr lang="en-US" sz="3099">
                <a:solidFill>
                  <a:srgbClr val="000000"/>
                </a:solidFill>
                <a:latin typeface="Open Sauce"/>
              </a:rPr>
              <a:t>CRUD</a:t>
            </a:r>
          </a:p>
          <a:p>
            <a:pPr marL="669285" lvl="1" indent="-334642">
              <a:lnSpc>
                <a:spcPts val="5579"/>
              </a:lnSpc>
              <a:buFont typeface="Arial"/>
              <a:buChar char="•"/>
            </a:pPr>
            <a:r>
              <a:rPr lang="en-US" sz="3099">
                <a:solidFill>
                  <a:srgbClr val="000000"/>
                </a:solidFill>
                <a:latin typeface="Open Sauce"/>
              </a:rPr>
              <a:t>Pencarian &amp; Filter</a:t>
            </a:r>
          </a:p>
          <a:p>
            <a:pPr marL="669285" lvl="1" indent="-334642">
              <a:lnSpc>
                <a:spcPts val="5579"/>
              </a:lnSpc>
              <a:buFont typeface="Arial"/>
              <a:buChar char="•"/>
            </a:pPr>
            <a:r>
              <a:rPr lang="en-US" sz="3099">
                <a:solidFill>
                  <a:srgbClr val="000000"/>
                </a:solidFill>
                <a:latin typeface="Open Sauce"/>
              </a:rPr>
              <a:t>Dashboard</a:t>
            </a:r>
          </a:p>
          <a:p>
            <a:pPr marL="669285" lvl="1" indent="-334642">
              <a:lnSpc>
                <a:spcPts val="5579"/>
              </a:lnSpc>
              <a:buFont typeface="Arial"/>
              <a:buChar char="•"/>
            </a:pPr>
            <a:r>
              <a:rPr lang="en-US" sz="3099">
                <a:solidFill>
                  <a:srgbClr val="000000"/>
                </a:solidFill>
                <a:latin typeface="Open Sauce"/>
              </a:rPr>
              <a:t>Manajemen User</a:t>
            </a:r>
          </a:p>
          <a:p>
            <a:pPr marL="669285" lvl="1" indent="-334642">
              <a:lnSpc>
                <a:spcPts val="5579"/>
              </a:lnSpc>
              <a:buFont typeface="Arial"/>
              <a:buChar char="•"/>
            </a:pPr>
            <a:r>
              <a:rPr lang="en-US" sz="3099">
                <a:solidFill>
                  <a:srgbClr val="000000"/>
                </a:solidFill>
                <a:latin typeface="Open Sauce"/>
              </a:rPr>
              <a:t>Notifikasi Konfirmasi</a:t>
            </a:r>
          </a:p>
          <a:p>
            <a:pPr marL="669285" lvl="1" indent="-334642">
              <a:lnSpc>
                <a:spcPts val="5579"/>
              </a:lnSpc>
              <a:buFont typeface="Arial"/>
              <a:buChar char="•"/>
            </a:pPr>
            <a:r>
              <a:rPr lang="en-US" sz="3099">
                <a:solidFill>
                  <a:srgbClr val="000000"/>
                </a:solidFill>
                <a:latin typeface="Open Sauce"/>
              </a:rPr>
              <a:t>Integrasi Gambar</a:t>
            </a:r>
          </a:p>
        </p:txBody>
      </p:sp>
      <p:sp>
        <p:nvSpPr>
          <p:cNvPr id="7" name="TextBox 7"/>
          <p:cNvSpPr txBox="1"/>
          <p:nvPr/>
        </p:nvSpPr>
        <p:spPr>
          <a:xfrm>
            <a:off x="6362515" y="2479233"/>
            <a:ext cx="5918075" cy="3667128"/>
          </a:xfrm>
          <a:prstGeom prst="rect">
            <a:avLst/>
          </a:prstGeom>
        </p:spPr>
        <p:txBody>
          <a:bodyPr lIns="0" tIns="0" rIns="0" bIns="0" rtlCol="0" anchor="t">
            <a:spAutoFit/>
          </a:bodyPr>
          <a:lstStyle/>
          <a:p>
            <a:pPr>
              <a:lnSpc>
                <a:spcPts val="7019"/>
              </a:lnSpc>
            </a:pPr>
            <a:r>
              <a:rPr lang="en-US" sz="3899">
                <a:solidFill>
                  <a:srgbClr val="000000"/>
                </a:solidFill>
                <a:latin typeface="Open Sauce Bold"/>
              </a:rPr>
              <a:t>Desain:</a:t>
            </a:r>
          </a:p>
          <a:p>
            <a:pPr marL="669285" lvl="1" indent="-334642">
              <a:lnSpc>
                <a:spcPts val="5579"/>
              </a:lnSpc>
              <a:buFont typeface="Arial"/>
              <a:buChar char="•"/>
            </a:pPr>
            <a:r>
              <a:rPr lang="en-US" sz="3099">
                <a:solidFill>
                  <a:srgbClr val="000000"/>
                </a:solidFill>
                <a:latin typeface="Open Sauce"/>
              </a:rPr>
              <a:t>Tampilan Web Responsif dan Minimalis</a:t>
            </a:r>
          </a:p>
          <a:p>
            <a:pPr marL="669285" lvl="1" indent="-334642">
              <a:lnSpc>
                <a:spcPts val="5579"/>
              </a:lnSpc>
              <a:buFont typeface="Arial"/>
              <a:buChar char="•"/>
            </a:pPr>
            <a:r>
              <a:rPr lang="en-US" sz="3099">
                <a:solidFill>
                  <a:srgbClr val="000000"/>
                </a:solidFill>
                <a:latin typeface="Open Sauce"/>
              </a:rPr>
              <a:t>Modern</a:t>
            </a:r>
          </a:p>
          <a:p>
            <a:pPr>
              <a:lnSpc>
                <a:spcPts val="5579"/>
              </a:lnSpc>
            </a:pPr>
            <a:endParaRPr lang="en-US" sz="3099">
              <a:solidFill>
                <a:srgbClr val="000000"/>
              </a:solidFill>
              <a:latin typeface="Open Sau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5033879" y="1028700"/>
            <a:ext cx="3254121" cy="8229600"/>
          </a:xfrm>
          <a:custGeom>
            <a:avLst/>
            <a:gdLst/>
            <a:ahLst/>
            <a:cxnLst/>
            <a:rect l="l" t="t" r="r" b="b"/>
            <a:pathLst>
              <a:path w="3254121" h="8229600">
                <a:moveTo>
                  <a:pt x="0" y="0"/>
                </a:moveTo>
                <a:lnTo>
                  <a:pt x="3254121" y="0"/>
                </a:lnTo>
                <a:lnTo>
                  <a:pt x="3254121" y="8229600"/>
                </a:lnTo>
                <a:lnTo>
                  <a:pt x="0" y="8229600"/>
                </a:lnTo>
                <a:lnTo>
                  <a:pt x="0" y="0"/>
                </a:lnTo>
                <a:close/>
              </a:path>
            </a:pathLst>
          </a:custGeom>
          <a:blipFill>
            <a:blip r:embed="rId2">
              <a:alphaModFix amt="70000"/>
            </a:blip>
            <a:stretch>
              <a:fillRect/>
            </a:stretch>
          </a:blipFill>
        </p:spPr>
      </p:sp>
      <p:grpSp>
        <p:nvGrpSpPr>
          <p:cNvPr id="3" name="Group 3"/>
          <p:cNvGrpSpPr/>
          <p:nvPr/>
        </p:nvGrpSpPr>
        <p:grpSpPr>
          <a:xfrm>
            <a:off x="1552563" y="1028700"/>
            <a:ext cx="15182873" cy="8229600"/>
            <a:chOff x="0" y="0"/>
            <a:chExt cx="5135935" cy="2783840"/>
          </a:xfrm>
        </p:grpSpPr>
        <p:sp>
          <p:nvSpPr>
            <p:cNvPr id="4" name="Freeform 4"/>
            <p:cNvSpPr/>
            <p:nvPr/>
          </p:nvSpPr>
          <p:spPr>
            <a:xfrm>
              <a:off x="0" y="0"/>
              <a:ext cx="5135935" cy="2783840"/>
            </a:xfrm>
            <a:custGeom>
              <a:avLst/>
              <a:gdLst/>
              <a:ahLst/>
              <a:cxnLst/>
              <a:rect l="l" t="t" r="r" b="b"/>
              <a:pathLst>
                <a:path w="5135935" h="2783840">
                  <a:moveTo>
                    <a:pt x="5011475" y="2783840"/>
                  </a:moveTo>
                  <a:lnTo>
                    <a:pt x="124460" y="2783840"/>
                  </a:lnTo>
                  <a:cubicBezTo>
                    <a:pt x="55880" y="2783840"/>
                    <a:pt x="0" y="2727960"/>
                    <a:pt x="0" y="2659380"/>
                  </a:cubicBezTo>
                  <a:lnTo>
                    <a:pt x="0" y="124460"/>
                  </a:lnTo>
                  <a:cubicBezTo>
                    <a:pt x="0" y="55880"/>
                    <a:pt x="55880" y="0"/>
                    <a:pt x="124460" y="0"/>
                  </a:cubicBezTo>
                  <a:lnTo>
                    <a:pt x="5011475" y="0"/>
                  </a:lnTo>
                  <a:cubicBezTo>
                    <a:pt x="5080055" y="0"/>
                    <a:pt x="5135935" y="55880"/>
                    <a:pt x="5135935" y="124460"/>
                  </a:cubicBezTo>
                  <a:lnTo>
                    <a:pt x="5135935" y="2659380"/>
                  </a:lnTo>
                  <a:cubicBezTo>
                    <a:pt x="5135935" y="2727960"/>
                    <a:pt x="5080055" y="2783840"/>
                    <a:pt x="5011475" y="2783840"/>
                  </a:cubicBezTo>
                  <a:close/>
                </a:path>
              </a:pathLst>
            </a:custGeom>
            <a:solidFill>
              <a:srgbClr val="3777E4"/>
            </a:solidFill>
          </p:spPr>
        </p:sp>
      </p:grpSp>
      <p:sp>
        <p:nvSpPr>
          <p:cNvPr id="5" name="AutoShape 5"/>
          <p:cNvSpPr/>
          <p:nvPr/>
        </p:nvSpPr>
        <p:spPr>
          <a:xfrm>
            <a:off x="15457067" y="1574102"/>
            <a:ext cx="547526" cy="0"/>
          </a:xfrm>
          <a:prstGeom prst="line">
            <a:avLst/>
          </a:prstGeom>
          <a:ln w="38100" cap="rnd">
            <a:solidFill>
              <a:srgbClr val="FFFFFF"/>
            </a:solidFill>
            <a:prstDash val="solid"/>
            <a:headEnd type="none" w="sm" len="sm"/>
            <a:tailEnd type="none" w="sm" len="sm"/>
          </a:ln>
        </p:spPr>
      </p:sp>
      <p:sp>
        <p:nvSpPr>
          <p:cNvPr id="6" name="AutoShape 6"/>
          <p:cNvSpPr/>
          <p:nvPr/>
        </p:nvSpPr>
        <p:spPr>
          <a:xfrm>
            <a:off x="15457067" y="1758251"/>
            <a:ext cx="547526" cy="0"/>
          </a:xfrm>
          <a:prstGeom prst="line">
            <a:avLst/>
          </a:prstGeom>
          <a:ln w="38100" cap="rnd">
            <a:solidFill>
              <a:srgbClr val="FFFFFF"/>
            </a:solidFill>
            <a:prstDash val="solid"/>
            <a:headEnd type="none" w="sm" len="sm"/>
            <a:tailEnd type="none" w="sm" len="sm"/>
          </a:ln>
        </p:spPr>
      </p:sp>
      <p:sp>
        <p:nvSpPr>
          <p:cNvPr id="7" name="AutoShape 7"/>
          <p:cNvSpPr/>
          <p:nvPr/>
        </p:nvSpPr>
        <p:spPr>
          <a:xfrm>
            <a:off x="15457067" y="1942400"/>
            <a:ext cx="547526" cy="0"/>
          </a:xfrm>
          <a:prstGeom prst="line">
            <a:avLst/>
          </a:prstGeom>
          <a:ln w="38100" cap="rnd">
            <a:solidFill>
              <a:srgbClr val="FFFFFF"/>
            </a:solidFill>
            <a:prstDash val="solid"/>
            <a:headEnd type="none" w="sm" len="sm"/>
            <a:tailEnd type="none" w="sm" len="sm"/>
          </a:ln>
        </p:spPr>
      </p:sp>
      <p:sp>
        <p:nvSpPr>
          <p:cNvPr id="8" name="Freeform 8"/>
          <p:cNvSpPr/>
          <p:nvPr/>
        </p:nvSpPr>
        <p:spPr>
          <a:xfrm>
            <a:off x="9453608" y="3470042"/>
            <a:ext cx="6379535" cy="4114800"/>
          </a:xfrm>
          <a:custGeom>
            <a:avLst/>
            <a:gdLst/>
            <a:ahLst/>
            <a:cxnLst/>
            <a:rect l="l" t="t" r="r" b="b"/>
            <a:pathLst>
              <a:path w="6379535" h="4114800">
                <a:moveTo>
                  <a:pt x="0" y="0"/>
                </a:moveTo>
                <a:lnTo>
                  <a:pt x="6379535" y="0"/>
                </a:lnTo>
                <a:lnTo>
                  <a:pt x="637953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547060" y="4386262"/>
            <a:ext cx="4735612" cy="1514475"/>
          </a:xfrm>
          <a:prstGeom prst="rect">
            <a:avLst/>
          </a:prstGeom>
        </p:spPr>
        <p:txBody>
          <a:bodyPr lIns="0" tIns="0" rIns="0" bIns="0" rtlCol="0" anchor="t">
            <a:spAutoFit/>
          </a:bodyPr>
          <a:lstStyle/>
          <a:p>
            <a:pPr>
              <a:lnSpc>
                <a:spcPts val="11999"/>
              </a:lnSpc>
            </a:pPr>
            <a:r>
              <a:rPr lang="en-US" sz="9999">
                <a:solidFill>
                  <a:srgbClr val="FFFFFF"/>
                </a:solidFill>
                <a:latin typeface="Open Sauce Semi-Bold"/>
              </a:rPr>
              <a:t>Node.js</a:t>
            </a:r>
          </a:p>
        </p:txBody>
      </p:sp>
      <p:sp>
        <p:nvSpPr>
          <p:cNvPr id="10" name="TextBox 10"/>
          <p:cNvSpPr txBox="1"/>
          <p:nvPr/>
        </p:nvSpPr>
        <p:spPr>
          <a:xfrm>
            <a:off x="2547060" y="1516952"/>
            <a:ext cx="8391156" cy="646431"/>
          </a:xfrm>
          <a:prstGeom prst="rect">
            <a:avLst/>
          </a:prstGeom>
        </p:spPr>
        <p:txBody>
          <a:bodyPr lIns="0" tIns="0" rIns="0" bIns="0" rtlCol="0" anchor="t">
            <a:spAutoFit/>
          </a:bodyPr>
          <a:lstStyle/>
          <a:p>
            <a:pPr>
              <a:lnSpc>
                <a:spcPts val="5319"/>
              </a:lnSpc>
            </a:pPr>
            <a:r>
              <a:rPr lang="en-US" sz="3799">
                <a:solidFill>
                  <a:srgbClr val="FFFFFF"/>
                </a:solidFill>
                <a:latin typeface="Open Sauce"/>
              </a:rPr>
              <a:t>Frameworl Front-end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5033879" y="1028700"/>
            <a:ext cx="3254121" cy="8229600"/>
          </a:xfrm>
          <a:custGeom>
            <a:avLst/>
            <a:gdLst/>
            <a:ahLst/>
            <a:cxnLst/>
            <a:rect l="l" t="t" r="r" b="b"/>
            <a:pathLst>
              <a:path w="3254121" h="8229600">
                <a:moveTo>
                  <a:pt x="0" y="0"/>
                </a:moveTo>
                <a:lnTo>
                  <a:pt x="3254121" y="0"/>
                </a:lnTo>
                <a:lnTo>
                  <a:pt x="3254121" y="8229600"/>
                </a:lnTo>
                <a:lnTo>
                  <a:pt x="0" y="8229600"/>
                </a:lnTo>
                <a:lnTo>
                  <a:pt x="0" y="0"/>
                </a:lnTo>
                <a:close/>
              </a:path>
            </a:pathLst>
          </a:custGeom>
          <a:blipFill>
            <a:blip r:embed="rId2">
              <a:alphaModFix amt="70000"/>
            </a:blip>
            <a:stretch>
              <a:fillRect/>
            </a:stretch>
          </a:blipFill>
        </p:spPr>
      </p:sp>
      <p:grpSp>
        <p:nvGrpSpPr>
          <p:cNvPr id="3" name="Group 3"/>
          <p:cNvGrpSpPr/>
          <p:nvPr/>
        </p:nvGrpSpPr>
        <p:grpSpPr>
          <a:xfrm>
            <a:off x="1552563" y="1028700"/>
            <a:ext cx="15182873" cy="8229600"/>
            <a:chOff x="0" y="0"/>
            <a:chExt cx="5135935" cy="2783840"/>
          </a:xfrm>
        </p:grpSpPr>
        <p:sp>
          <p:nvSpPr>
            <p:cNvPr id="4" name="Freeform 4"/>
            <p:cNvSpPr/>
            <p:nvPr/>
          </p:nvSpPr>
          <p:spPr>
            <a:xfrm>
              <a:off x="0" y="0"/>
              <a:ext cx="5135935" cy="2783840"/>
            </a:xfrm>
            <a:custGeom>
              <a:avLst/>
              <a:gdLst/>
              <a:ahLst/>
              <a:cxnLst/>
              <a:rect l="l" t="t" r="r" b="b"/>
              <a:pathLst>
                <a:path w="5135935" h="2783840">
                  <a:moveTo>
                    <a:pt x="5011475" y="2783840"/>
                  </a:moveTo>
                  <a:lnTo>
                    <a:pt x="124460" y="2783840"/>
                  </a:lnTo>
                  <a:cubicBezTo>
                    <a:pt x="55880" y="2783840"/>
                    <a:pt x="0" y="2727960"/>
                    <a:pt x="0" y="2659380"/>
                  </a:cubicBezTo>
                  <a:lnTo>
                    <a:pt x="0" y="124460"/>
                  </a:lnTo>
                  <a:cubicBezTo>
                    <a:pt x="0" y="55880"/>
                    <a:pt x="55880" y="0"/>
                    <a:pt x="124460" y="0"/>
                  </a:cubicBezTo>
                  <a:lnTo>
                    <a:pt x="5011475" y="0"/>
                  </a:lnTo>
                  <a:cubicBezTo>
                    <a:pt x="5080055" y="0"/>
                    <a:pt x="5135935" y="55880"/>
                    <a:pt x="5135935" y="124460"/>
                  </a:cubicBezTo>
                  <a:lnTo>
                    <a:pt x="5135935" y="2659380"/>
                  </a:lnTo>
                  <a:cubicBezTo>
                    <a:pt x="5135935" y="2727960"/>
                    <a:pt x="5080055" y="2783840"/>
                    <a:pt x="5011475" y="2783840"/>
                  </a:cubicBezTo>
                  <a:close/>
                </a:path>
              </a:pathLst>
            </a:custGeom>
            <a:solidFill>
              <a:srgbClr val="3777E4"/>
            </a:solidFill>
          </p:spPr>
        </p:sp>
      </p:grpSp>
      <p:sp>
        <p:nvSpPr>
          <p:cNvPr id="5" name="AutoShape 5"/>
          <p:cNvSpPr/>
          <p:nvPr/>
        </p:nvSpPr>
        <p:spPr>
          <a:xfrm>
            <a:off x="15457067" y="1574102"/>
            <a:ext cx="547526" cy="0"/>
          </a:xfrm>
          <a:prstGeom prst="line">
            <a:avLst/>
          </a:prstGeom>
          <a:ln w="38100" cap="rnd">
            <a:solidFill>
              <a:srgbClr val="FFFFFF"/>
            </a:solidFill>
            <a:prstDash val="solid"/>
            <a:headEnd type="none" w="sm" len="sm"/>
            <a:tailEnd type="none" w="sm" len="sm"/>
          </a:ln>
        </p:spPr>
      </p:sp>
      <p:sp>
        <p:nvSpPr>
          <p:cNvPr id="6" name="AutoShape 6"/>
          <p:cNvSpPr/>
          <p:nvPr/>
        </p:nvSpPr>
        <p:spPr>
          <a:xfrm>
            <a:off x="15457067" y="1758251"/>
            <a:ext cx="547526" cy="0"/>
          </a:xfrm>
          <a:prstGeom prst="line">
            <a:avLst/>
          </a:prstGeom>
          <a:ln w="38100" cap="rnd">
            <a:solidFill>
              <a:srgbClr val="FFFFFF"/>
            </a:solidFill>
            <a:prstDash val="solid"/>
            <a:headEnd type="none" w="sm" len="sm"/>
            <a:tailEnd type="none" w="sm" len="sm"/>
          </a:ln>
        </p:spPr>
      </p:sp>
      <p:sp>
        <p:nvSpPr>
          <p:cNvPr id="7" name="AutoShape 7"/>
          <p:cNvSpPr/>
          <p:nvPr/>
        </p:nvSpPr>
        <p:spPr>
          <a:xfrm>
            <a:off x="15457067" y="1942400"/>
            <a:ext cx="547526" cy="0"/>
          </a:xfrm>
          <a:prstGeom prst="line">
            <a:avLst/>
          </a:prstGeom>
          <a:ln w="38100" cap="rnd">
            <a:solidFill>
              <a:srgbClr val="FFFFFF"/>
            </a:solidFill>
            <a:prstDash val="solid"/>
            <a:headEnd type="none" w="sm" len="sm"/>
            <a:tailEnd type="none" w="sm" len="sm"/>
          </a:ln>
        </p:spPr>
      </p:sp>
      <p:sp>
        <p:nvSpPr>
          <p:cNvPr id="8" name="Freeform 8"/>
          <p:cNvSpPr/>
          <p:nvPr/>
        </p:nvSpPr>
        <p:spPr>
          <a:xfrm>
            <a:off x="11386270" y="6222915"/>
            <a:ext cx="2904762" cy="2033334"/>
          </a:xfrm>
          <a:custGeom>
            <a:avLst/>
            <a:gdLst/>
            <a:ahLst/>
            <a:cxnLst/>
            <a:rect l="l" t="t" r="r" b="b"/>
            <a:pathLst>
              <a:path w="2904762" h="2033334">
                <a:moveTo>
                  <a:pt x="0" y="0"/>
                </a:moveTo>
                <a:lnTo>
                  <a:pt x="2904762" y="0"/>
                </a:lnTo>
                <a:lnTo>
                  <a:pt x="2904762" y="2033333"/>
                </a:lnTo>
                <a:lnTo>
                  <a:pt x="0" y="203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155136" y="2761112"/>
            <a:ext cx="2985057" cy="2735059"/>
          </a:xfrm>
          <a:custGeom>
            <a:avLst/>
            <a:gdLst/>
            <a:ahLst/>
            <a:cxnLst/>
            <a:rect l="l" t="t" r="r" b="b"/>
            <a:pathLst>
              <a:path w="2985057" h="2735059">
                <a:moveTo>
                  <a:pt x="0" y="0"/>
                </a:moveTo>
                <a:lnTo>
                  <a:pt x="2985058" y="0"/>
                </a:lnTo>
                <a:lnTo>
                  <a:pt x="2985058" y="2735059"/>
                </a:lnTo>
                <a:lnTo>
                  <a:pt x="0" y="2735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547060" y="3158984"/>
            <a:ext cx="6596940" cy="1448986"/>
          </a:xfrm>
          <a:prstGeom prst="rect">
            <a:avLst/>
          </a:prstGeom>
        </p:spPr>
        <p:txBody>
          <a:bodyPr wrap="square" lIns="0" tIns="0" rIns="0" bIns="0" rtlCol="0" anchor="t">
            <a:spAutoFit/>
          </a:bodyPr>
          <a:lstStyle/>
          <a:p>
            <a:pPr>
              <a:lnSpc>
                <a:spcPts val="11999"/>
              </a:lnSpc>
            </a:pPr>
            <a:r>
              <a:rPr lang="en-US" sz="9999" dirty="0">
                <a:solidFill>
                  <a:srgbClr val="FFFFFF"/>
                </a:solidFill>
                <a:latin typeface="Open Sauce Semi-Bold"/>
              </a:rPr>
              <a:t>React.js</a:t>
            </a:r>
          </a:p>
        </p:txBody>
      </p:sp>
      <p:sp>
        <p:nvSpPr>
          <p:cNvPr id="11" name="TextBox 11"/>
          <p:cNvSpPr txBox="1"/>
          <p:nvPr/>
        </p:nvSpPr>
        <p:spPr>
          <a:xfrm>
            <a:off x="2547060" y="1516952"/>
            <a:ext cx="8829685" cy="646431"/>
          </a:xfrm>
          <a:prstGeom prst="rect">
            <a:avLst/>
          </a:prstGeom>
        </p:spPr>
        <p:txBody>
          <a:bodyPr lIns="0" tIns="0" rIns="0" bIns="0" rtlCol="0" anchor="t">
            <a:spAutoFit/>
          </a:bodyPr>
          <a:lstStyle/>
          <a:p>
            <a:pPr>
              <a:lnSpc>
                <a:spcPts val="5319"/>
              </a:lnSpc>
            </a:pPr>
            <a:r>
              <a:rPr lang="en-US" sz="3799">
                <a:solidFill>
                  <a:srgbClr val="FFFFFF"/>
                </a:solidFill>
                <a:latin typeface="Open Sauce"/>
              </a:rPr>
              <a:t>Framework Front-end Login-Register</a:t>
            </a:r>
          </a:p>
        </p:txBody>
      </p:sp>
      <p:sp>
        <p:nvSpPr>
          <p:cNvPr id="12" name="TextBox 12"/>
          <p:cNvSpPr txBox="1"/>
          <p:nvPr/>
        </p:nvSpPr>
        <p:spPr>
          <a:xfrm>
            <a:off x="2547060" y="6482344"/>
            <a:ext cx="7816140" cy="1448986"/>
          </a:xfrm>
          <a:prstGeom prst="rect">
            <a:avLst/>
          </a:prstGeom>
        </p:spPr>
        <p:txBody>
          <a:bodyPr wrap="square" lIns="0" tIns="0" rIns="0" bIns="0" rtlCol="0" anchor="t">
            <a:spAutoFit/>
          </a:bodyPr>
          <a:lstStyle/>
          <a:p>
            <a:pPr>
              <a:lnSpc>
                <a:spcPts val="11999"/>
              </a:lnSpc>
            </a:pPr>
            <a:r>
              <a:rPr lang="en-US" sz="9999" dirty="0">
                <a:solidFill>
                  <a:srgbClr val="FFFFFF"/>
                </a:solidFill>
                <a:latin typeface="Open Sauce Semi-Bold"/>
              </a:rPr>
              <a:t>Tailwind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1E1"/>
        </a:solidFill>
        <a:effectLst/>
      </p:bgPr>
    </p:bg>
    <p:spTree>
      <p:nvGrpSpPr>
        <p:cNvPr id="1" name=""/>
        <p:cNvGrpSpPr/>
        <p:nvPr/>
      </p:nvGrpSpPr>
      <p:grpSpPr>
        <a:xfrm>
          <a:off x="0" y="0"/>
          <a:ext cx="0" cy="0"/>
          <a:chOff x="0" y="0"/>
          <a:chExt cx="0" cy="0"/>
        </a:xfrm>
      </p:grpSpPr>
      <p:sp>
        <p:nvSpPr>
          <p:cNvPr id="2" name="Freeform 2"/>
          <p:cNvSpPr/>
          <p:nvPr/>
        </p:nvSpPr>
        <p:spPr>
          <a:xfrm>
            <a:off x="15033879" y="1028700"/>
            <a:ext cx="3254121" cy="8229600"/>
          </a:xfrm>
          <a:custGeom>
            <a:avLst/>
            <a:gdLst/>
            <a:ahLst/>
            <a:cxnLst/>
            <a:rect l="l" t="t" r="r" b="b"/>
            <a:pathLst>
              <a:path w="3254121" h="8229600">
                <a:moveTo>
                  <a:pt x="0" y="0"/>
                </a:moveTo>
                <a:lnTo>
                  <a:pt x="3254121" y="0"/>
                </a:lnTo>
                <a:lnTo>
                  <a:pt x="3254121" y="8229600"/>
                </a:lnTo>
                <a:lnTo>
                  <a:pt x="0" y="8229600"/>
                </a:lnTo>
                <a:lnTo>
                  <a:pt x="0" y="0"/>
                </a:lnTo>
                <a:close/>
              </a:path>
            </a:pathLst>
          </a:custGeom>
          <a:blipFill>
            <a:blip r:embed="rId2">
              <a:alphaModFix amt="70000"/>
            </a:blip>
            <a:stretch>
              <a:fillRect/>
            </a:stretch>
          </a:blipFill>
        </p:spPr>
      </p:sp>
      <p:grpSp>
        <p:nvGrpSpPr>
          <p:cNvPr id="3" name="Group 3"/>
          <p:cNvGrpSpPr/>
          <p:nvPr/>
        </p:nvGrpSpPr>
        <p:grpSpPr>
          <a:xfrm>
            <a:off x="1552563" y="1028700"/>
            <a:ext cx="15182873" cy="8229600"/>
            <a:chOff x="0" y="0"/>
            <a:chExt cx="5135935" cy="2783840"/>
          </a:xfrm>
        </p:grpSpPr>
        <p:sp>
          <p:nvSpPr>
            <p:cNvPr id="4" name="Freeform 4"/>
            <p:cNvSpPr/>
            <p:nvPr/>
          </p:nvSpPr>
          <p:spPr>
            <a:xfrm>
              <a:off x="0" y="0"/>
              <a:ext cx="5135935" cy="2783840"/>
            </a:xfrm>
            <a:custGeom>
              <a:avLst/>
              <a:gdLst/>
              <a:ahLst/>
              <a:cxnLst/>
              <a:rect l="l" t="t" r="r" b="b"/>
              <a:pathLst>
                <a:path w="5135935" h="2783840">
                  <a:moveTo>
                    <a:pt x="5011475" y="2783840"/>
                  </a:moveTo>
                  <a:lnTo>
                    <a:pt x="124460" y="2783840"/>
                  </a:lnTo>
                  <a:cubicBezTo>
                    <a:pt x="55880" y="2783840"/>
                    <a:pt x="0" y="2727960"/>
                    <a:pt x="0" y="2659380"/>
                  </a:cubicBezTo>
                  <a:lnTo>
                    <a:pt x="0" y="124460"/>
                  </a:lnTo>
                  <a:cubicBezTo>
                    <a:pt x="0" y="55880"/>
                    <a:pt x="55880" y="0"/>
                    <a:pt x="124460" y="0"/>
                  </a:cubicBezTo>
                  <a:lnTo>
                    <a:pt x="5011475" y="0"/>
                  </a:lnTo>
                  <a:cubicBezTo>
                    <a:pt x="5080055" y="0"/>
                    <a:pt x="5135935" y="55880"/>
                    <a:pt x="5135935" y="124460"/>
                  </a:cubicBezTo>
                  <a:lnTo>
                    <a:pt x="5135935" y="2659380"/>
                  </a:lnTo>
                  <a:cubicBezTo>
                    <a:pt x="5135935" y="2727960"/>
                    <a:pt x="5080055" y="2783840"/>
                    <a:pt x="5011475" y="2783840"/>
                  </a:cubicBezTo>
                  <a:close/>
                </a:path>
              </a:pathLst>
            </a:custGeom>
            <a:solidFill>
              <a:srgbClr val="3777E4"/>
            </a:solidFill>
          </p:spPr>
        </p:sp>
      </p:grpSp>
      <p:sp>
        <p:nvSpPr>
          <p:cNvPr id="5" name="AutoShape 5"/>
          <p:cNvSpPr/>
          <p:nvPr/>
        </p:nvSpPr>
        <p:spPr>
          <a:xfrm>
            <a:off x="15457067" y="1574102"/>
            <a:ext cx="547526" cy="0"/>
          </a:xfrm>
          <a:prstGeom prst="line">
            <a:avLst/>
          </a:prstGeom>
          <a:ln w="38100" cap="rnd">
            <a:solidFill>
              <a:srgbClr val="FFFFFF"/>
            </a:solidFill>
            <a:prstDash val="solid"/>
            <a:headEnd type="none" w="sm" len="sm"/>
            <a:tailEnd type="none" w="sm" len="sm"/>
          </a:ln>
        </p:spPr>
      </p:sp>
      <p:sp>
        <p:nvSpPr>
          <p:cNvPr id="6" name="AutoShape 6"/>
          <p:cNvSpPr/>
          <p:nvPr/>
        </p:nvSpPr>
        <p:spPr>
          <a:xfrm>
            <a:off x="15457067" y="1758251"/>
            <a:ext cx="547526" cy="0"/>
          </a:xfrm>
          <a:prstGeom prst="line">
            <a:avLst/>
          </a:prstGeom>
          <a:ln w="38100" cap="rnd">
            <a:solidFill>
              <a:srgbClr val="FFFFFF"/>
            </a:solidFill>
            <a:prstDash val="solid"/>
            <a:headEnd type="none" w="sm" len="sm"/>
            <a:tailEnd type="none" w="sm" len="sm"/>
          </a:ln>
        </p:spPr>
      </p:sp>
      <p:sp>
        <p:nvSpPr>
          <p:cNvPr id="7" name="AutoShape 7"/>
          <p:cNvSpPr/>
          <p:nvPr/>
        </p:nvSpPr>
        <p:spPr>
          <a:xfrm>
            <a:off x="15457067" y="1942400"/>
            <a:ext cx="547526" cy="0"/>
          </a:xfrm>
          <a:prstGeom prst="line">
            <a:avLst/>
          </a:prstGeom>
          <a:ln w="38100" cap="rnd">
            <a:solidFill>
              <a:srgbClr val="FFFFFF"/>
            </a:solidFill>
            <a:prstDash val="solid"/>
            <a:headEnd type="none" w="sm" len="sm"/>
            <a:tailEnd type="none" w="sm" len="sm"/>
          </a:ln>
        </p:spPr>
      </p:sp>
      <p:sp>
        <p:nvSpPr>
          <p:cNvPr id="8" name="Freeform 8"/>
          <p:cNvSpPr/>
          <p:nvPr/>
        </p:nvSpPr>
        <p:spPr>
          <a:xfrm>
            <a:off x="10346743"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2547060" y="4386262"/>
            <a:ext cx="7799683" cy="1514475"/>
          </a:xfrm>
          <a:prstGeom prst="rect">
            <a:avLst/>
          </a:prstGeom>
        </p:spPr>
        <p:txBody>
          <a:bodyPr lIns="0" tIns="0" rIns="0" bIns="0" rtlCol="0" anchor="t">
            <a:spAutoFit/>
          </a:bodyPr>
          <a:lstStyle/>
          <a:p>
            <a:pPr>
              <a:lnSpc>
                <a:spcPts val="11999"/>
              </a:lnSpc>
            </a:pPr>
            <a:r>
              <a:rPr lang="en-US" sz="9999">
                <a:solidFill>
                  <a:srgbClr val="FFFFFF"/>
                </a:solidFill>
                <a:latin typeface="Open Sauce Semi-Bold"/>
              </a:rPr>
              <a:t>Bootstrap</a:t>
            </a:r>
          </a:p>
        </p:txBody>
      </p:sp>
      <p:sp>
        <p:nvSpPr>
          <p:cNvPr id="10" name="TextBox 10"/>
          <p:cNvSpPr txBox="1"/>
          <p:nvPr/>
        </p:nvSpPr>
        <p:spPr>
          <a:xfrm>
            <a:off x="2547060" y="1516952"/>
            <a:ext cx="7400500" cy="646431"/>
          </a:xfrm>
          <a:prstGeom prst="rect">
            <a:avLst/>
          </a:prstGeom>
        </p:spPr>
        <p:txBody>
          <a:bodyPr lIns="0" tIns="0" rIns="0" bIns="0" rtlCol="0" anchor="t">
            <a:spAutoFit/>
          </a:bodyPr>
          <a:lstStyle/>
          <a:p>
            <a:pPr>
              <a:lnSpc>
                <a:spcPts val="5319"/>
              </a:lnSpc>
            </a:pPr>
            <a:r>
              <a:rPr lang="en-US" sz="3799">
                <a:solidFill>
                  <a:srgbClr val="FFFFFF"/>
                </a:solidFill>
                <a:latin typeface="Open Sauce"/>
              </a:rPr>
              <a:t>Frameworl Front-end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Words>
  <Application>Microsoft Office PowerPoint</Application>
  <PresentationFormat>Custom</PresentationFormat>
  <Paragraphs>72</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Open Sauce Semi-Bold</vt:lpstr>
      <vt:lpstr>Open Sauce Bold</vt:lpstr>
      <vt:lpstr>Arial</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Simple UI Computer Classroom Rules Education Presentation</dc:title>
  <cp:lastModifiedBy>FEBYAN PUTRA HERMAWAN</cp:lastModifiedBy>
  <cp:revision>2</cp:revision>
  <dcterms:created xsi:type="dcterms:W3CDTF">2006-08-16T00:00:00Z</dcterms:created>
  <dcterms:modified xsi:type="dcterms:W3CDTF">2024-01-23T05:21:39Z</dcterms:modified>
  <dc:identifier>DAF3DATdsLo</dc:identifier>
</cp:coreProperties>
</file>